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1.xml" ContentType="application/vnd.openxmlformats-officedocument.themeOverr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4" r:id="rId1"/>
  </p:sldMasterIdLst>
  <p:sldIdLst>
    <p:sldId id="256" r:id="rId2"/>
    <p:sldId id="257" r:id="rId3"/>
    <p:sldId id="258" r:id="rId4"/>
    <p:sldId id="259" r:id="rId5"/>
    <p:sldId id="260" r:id="rId6"/>
    <p:sldId id="261" r:id="rId7"/>
    <p:sldId id="268" r:id="rId8"/>
    <p:sldId id="262" r:id="rId9"/>
    <p:sldId id="269" r:id="rId10"/>
    <p:sldId id="263" r:id="rId11"/>
    <p:sldId id="264" r:id="rId12"/>
    <p:sldId id="265" r:id="rId13"/>
    <p:sldId id="266" r:id="rId14"/>
    <p:sldId id="267"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94660"/>
  </p:normalViewPr>
  <p:slideViewPr>
    <p:cSldViewPr snapToGrid="0">
      <p:cViewPr varScale="1">
        <p:scale>
          <a:sx n="108" d="100"/>
          <a:sy n="108" d="100"/>
        </p:scale>
        <p:origin x="970" y="3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file:///C:\Users\Mustafa\Documents\Data%20Analysis\case%20study\belleproject.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2.xml"/><Relationship Id="rId1" Type="http://schemas.microsoft.com/office/2011/relationships/chartStyle" Target="style2.xml"/><Relationship Id="rId4" Type="http://schemas.openxmlformats.org/officeDocument/2006/relationships/package" Target="../embeddings/Microsoft_Excel_Worksheet.xlsx"/></Relationships>
</file>

<file path=ppt/charts/_rels/chart3.xml.rels><?xml version="1.0" encoding="UTF-8" standalone="yes"?>
<Relationships xmlns="http://schemas.openxmlformats.org/package/2006/relationships"><Relationship Id="rId3" Type="http://schemas.openxmlformats.org/officeDocument/2006/relationships/oleObject" Target="file:///C:\Users\Mustafa\Documents\Data%20Analysis\case%20study\belleproject.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Mustafa\Documents\Data%20Analysis\case%20study\belleproject.xlsx"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Mustafa\Documents\Data%20Analysis\case%20study\gym_members_exercise_tracking_cleaned_Data.xlsx" TargetMode="External"/><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[belleproject.xlsx]Sheet1!PivotTable1</c:name>
    <c:fmtId val="19"/>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100" dirty="0"/>
              <a:t>Average</a:t>
            </a:r>
            <a:r>
              <a:rPr lang="en-US" sz="1100" baseline="0" dirty="0"/>
              <a:t> </a:t>
            </a:r>
            <a:r>
              <a:rPr lang="en-US" sz="1100" dirty="0"/>
              <a:t>Steps</a:t>
            </a:r>
          </a:p>
        </c:rich>
      </c:tx>
      <c:layout>
        <c:manualLayout>
          <c:xMode val="edge"/>
          <c:yMode val="edge"/>
          <c:x val="9.3509669347497347E-4"/>
          <c:y val="1.7545110274471837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Sheet1!$B$3</c:f>
              <c:strCache>
                <c:ptCount val="1"/>
                <c:pt idx="0">
                  <c:v>Total</c:v>
                </c:pt>
              </c:strCache>
            </c:strRef>
          </c:tx>
          <c:spPr>
            <a:solidFill>
              <a:schemeClr val="accent1"/>
            </a:solidFill>
            <a:ln>
              <a:noFill/>
            </a:ln>
            <a:effectLst/>
          </c:spPr>
          <c:invertIfNegative val="0"/>
          <c:cat>
            <c:strRef>
              <c:f>Sheet1!$A$4:$A$11</c:f>
              <c:strCache>
                <c:ptCount val="7"/>
                <c:pt idx="0">
                  <c:v>Sunday</c:v>
                </c:pt>
                <c:pt idx="1">
                  <c:v>Monday</c:v>
                </c:pt>
                <c:pt idx="2">
                  <c:v>Tuesday</c:v>
                </c:pt>
                <c:pt idx="3">
                  <c:v>Wednesday</c:v>
                </c:pt>
                <c:pt idx="4">
                  <c:v>Thursday</c:v>
                </c:pt>
                <c:pt idx="5">
                  <c:v>Friday</c:v>
                </c:pt>
                <c:pt idx="6">
                  <c:v>Saturday</c:v>
                </c:pt>
              </c:strCache>
            </c:strRef>
          </c:cat>
          <c:val>
            <c:numRef>
              <c:f>Sheet1!$B$4:$B$11</c:f>
              <c:numCache>
                <c:formatCode>0.00</c:formatCode>
                <c:ptCount val="7"/>
                <c:pt idx="0">
                  <c:v>6461.6610169491523</c:v>
                </c:pt>
                <c:pt idx="1">
                  <c:v>8246.0932203389839</c:v>
                </c:pt>
                <c:pt idx="2">
                  <c:v>7384.5695364238409</c:v>
                </c:pt>
                <c:pt idx="3">
                  <c:v>8305.4026845637582</c:v>
                </c:pt>
                <c:pt idx="4">
                  <c:v>8158.3873239436616</c:v>
                </c:pt>
                <c:pt idx="5">
                  <c:v>7415.8688524590161</c:v>
                </c:pt>
                <c:pt idx="6">
                  <c:v>6708.6694915254238</c:v>
                </c:pt>
              </c:numCache>
            </c:numRef>
          </c:val>
          <c:extLst>
            <c:ext xmlns:c16="http://schemas.microsoft.com/office/drawing/2014/chart" uri="{C3380CC4-5D6E-409C-BE32-E72D297353CC}">
              <c16:uniqueId val="{00000000-0FD7-4711-96D9-A3EE0D5228E1}"/>
            </c:ext>
          </c:extLst>
        </c:ser>
        <c:dLbls>
          <c:showLegendKey val="0"/>
          <c:showVal val="0"/>
          <c:showCatName val="0"/>
          <c:showSerName val="0"/>
          <c:showPercent val="0"/>
          <c:showBubbleSize val="0"/>
        </c:dLbls>
        <c:gapWidth val="219"/>
        <c:overlap val="-27"/>
        <c:axId val="2068051407"/>
        <c:axId val="2068051887"/>
      </c:barChart>
      <c:catAx>
        <c:axId val="206805140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68051887"/>
        <c:crosses val="autoZero"/>
        <c:auto val="1"/>
        <c:lblAlgn val="ctr"/>
        <c:lblOffset val="100"/>
        <c:noMultiLvlLbl val="0"/>
      </c:catAx>
      <c:valAx>
        <c:axId val="2068051887"/>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68051407"/>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8.9728689319240496E-2"/>
          <c:y val="2.6097271648873072E-2"/>
          <c:w val="0.88336440377385261"/>
          <c:h val="0.86874660240423685"/>
        </c:manualLayout>
      </c:layout>
      <c:scatterChart>
        <c:scatterStyle val="lineMarker"/>
        <c:varyColors val="0"/>
        <c:ser>
          <c:idx val="0"/>
          <c:order val="0"/>
          <c:tx>
            <c:strRef>
              <c:f>dailyActivity_merged!$O$1</c:f>
              <c:strCache>
                <c:ptCount val="1"/>
                <c:pt idx="0">
                  <c:v>Calories</c:v>
                </c:pt>
              </c:strCache>
            </c:strRef>
          </c:tx>
          <c:spPr>
            <a:ln w="2540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0"/>
            <c:dispEq val="0"/>
          </c:trendline>
          <c:xVal>
            <c:numRef>
              <c:f>dailyActivity_merged!$C$2:$C$941</c:f>
              <c:numCache>
                <c:formatCode>0</c:formatCode>
                <c:ptCount val="683"/>
                <c:pt idx="0">
                  <c:v>678</c:v>
                </c:pt>
                <c:pt idx="1">
                  <c:v>2564</c:v>
                </c:pt>
                <c:pt idx="2">
                  <c:v>3276</c:v>
                </c:pt>
                <c:pt idx="3">
                  <c:v>4414</c:v>
                </c:pt>
                <c:pt idx="4">
                  <c:v>4562</c:v>
                </c:pt>
                <c:pt idx="5">
                  <c:v>4747</c:v>
                </c:pt>
                <c:pt idx="6">
                  <c:v>5014</c:v>
                </c:pt>
                <c:pt idx="7">
                  <c:v>5135</c:v>
                </c:pt>
                <c:pt idx="8">
                  <c:v>5394</c:v>
                </c:pt>
                <c:pt idx="9">
                  <c:v>6697</c:v>
                </c:pt>
                <c:pt idx="10">
                  <c:v>7213</c:v>
                </c:pt>
                <c:pt idx="11">
                  <c:v>7626</c:v>
                </c:pt>
                <c:pt idx="12">
                  <c:v>7753</c:v>
                </c:pt>
                <c:pt idx="13">
                  <c:v>8135</c:v>
                </c:pt>
                <c:pt idx="14">
                  <c:v>8163</c:v>
                </c:pt>
                <c:pt idx="15">
                  <c:v>8539</c:v>
                </c:pt>
                <c:pt idx="16">
                  <c:v>8796</c:v>
                </c:pt>
                <c:pt idx="17">
                  <c:v>8856</c:v>
                </c:pt>
                <c:pt idx="18">
                  <c:v>9033</c:v>
                </c:pt>
                <c:pt idx="19">
                  <c:v>10113</c:v>
                </c:pt>
                <c:pt idx="20">
                  <c:v>10122</c:v>
                </c:pt>
                <c:pt idx="21">
                  <c:v>10199</c:v>
                </c:pt>
                <c:pt idx="22">
                  <c:v>10694</c:v>
                </c:pt>
                <c:pt idx="23">
                  <c:v>10725</c:v>
                </c:pt>
                <c:pt idx="24">
                  <c:v>11317</c:v>
                </c:pt>
                <c:pt idx="25">
                  <c:v>11596</c:v>
                </c:pt>
                <c:pt idx="26">
                  <c:v>11875</c:v>
                </c:pt>
                <c:pt idx="27">
                  <c:v>356</c:v>
                </c:pt>
                <c:pt idx="28">
                  <c:v>1320</c:v>
                </c:pt>
                <c:pt idx="29">
                  <c:v>2961</c:v>
                </c:pt>
                <c:pt idx="30">
                  <c:v>4053</c:v>
                </c:pt>
                <c:pt idx="31">
                  <c:v>4832</c:v>
                </c:pt>
                <c:pt idx="32">
                  <c:v>4929</c:v>
                </c:pt>
                <c:pt idx="33">
                  <c:v>4978</c:v>
                </c:pt>
                <c:pt idx="34">
                  <c:v>4993</c:v>
                </c:pt>
                <c:pt idx="35">
                  <c:v>5077</c:v>
                </c:pt>
                <c:pt idx="36">
                  <c:v>5571</c:v>
                </c:pt>
                <c:pt idx="37">
                  <c:v>5652</c:v>
                </c:pt>
                <c:pt idx="38">
                  <c:v>5813</c:v>
                </c:pt>
                <c:pt idx="39">
                  <c:v>5974</c:v>
                </c:pt>
                <c:pt idx="40">
                  <c:v>6877</c:v>
                </c:pt>
                <c:pt idx="41">
                  <c:v>7007</c:v>
                </c:pt>
                <c:pt idx="42">
                  <c:v>7142</c:v>
                </c:pt>
                <c:pt idx="43">
                  <c:v>7275</c:v>
                </c:pt>
                <c:pt idx="44">
                  <c:v>7618</c:v>
                </c:pt>
                <c:pt idx="45">
                  <c:v>8001</c:v>
                </c:pt>
                <c:pt idx="46">
                  <c:v>8053</c:v>
                </c:pt>
                <c:pt idx="47">
                  <c:v>8204</c:v>
                </c:pt>
                <c:pt idx="48">
                  <c:v>9715</c:v>
                </c:pt>
                <c:pt idx="49">
                  <c:v>10035</c:v>
                </c:pt>
                <c:pt idx="50">
                  <c:v>10352</c:v>
                </c:pt>
                <c:pt idx="51">
                  <c:v>10735</c:v>
                </c:pt>
                <c:pt idx="52">
                  <c:v>10993</c:v>
                </c:pt>
                <c:pt idx="53">
                  <c:v>108</c:v>
                </c:pt>
                <c:pt idx="54">
                  <c:v>1219</c:v>
                </c:pt>
                <c:pt idx="55">
                  <c:v>1551</c:v>
                </c:pt>
                <c:pt idx="56">
                  <c:v>2163</c:v>
                </c:pt>
                <c:pt idx="57">
                  <c:v>3135</c:v>
                </c:pt>
                <c:pt idx="58">
                  <c:v>3335</c:v>
                </c:pt>
                <c:pt idx="59">
                  <c:v>3973</c:v>
                </c:pt>
                <c:pt idx="60">
                  <c:v>3974</c:v>
                </c:pt>
                <c:pt idx="61">
                  <c:v>5162</c:v>
                </c:pt>
                <c:pt idx="62">
                  <c:v>5234</c:v>
                </c:pt>
                <c:pt idx="63">
                  <c:v>6799</c:v>
                </c:pt>
                <c:pt idx="64">
                  <c:v>7641</c:v>
                </c:pt>
                <c:pt idx="65">
                  <c:v>7671</c:v>
                </c:pt>
                <c:pt idx="66">
                  <c:v>7860</c:v>
                </c:pt>
                <c:pt idx="67">
                  <c:v>7910</c:v>
                </c:pt>
                <c:pt idx="68">
                  <c:v>7937</c:v>
                </c:pt>
                <c:pt idx="69">
                  <c:v>8596</c:v>
                </c:pt>
                <c:pt idx="70">
                  <c:v>8844</c:v>
                </c:pt>
                <c:pt idx="71">
                  <c:v>8863</c:v>
                </c:pt>
                <c:pt idx="72">
                  <c:v>9107</c:v>
                </c:pt>
                <c:pt idx="73">
                  <c:v>9123</c:v>
                </c:pt>
                <c:pt idx="74">
                  <c:v>10129</c:v>
                </c:pt>
                <c:pt idx="75">
                  <c:v>10210</c:v>
                </c:pt>
                <c:pt idx="76">
                  <c:v>10460</c:v>
                </c:pt>
                <c:pt idx="77">
                  <c:v>10690</c:v>
                </c:pt>
                <c:pt idx="78">
                  <c:v>11037</c:v>
                </c:pt>
                <c:pt idx="79">
                  <c:v>11179</c:v>
                </c:pt>
                <c:pt idx="80">
                  <c:v>980</c:v>
                </c:pt>
                <c:pt idx="81">
                  <c:v>1282</c:v>
                </c:pt>
                <c:pt idx="82">
                  <c:v>1510</c:v>
                </c:pt>
                <c:pt idx="83">
                  <c:v>1882</c:v>
                </c:pt>
                <c:pt idx="84">
                  <c:v>2483</c:v>
                </c:pt>
                <c:pt idx="85">
                  <c:v>2672</c:v>
                </c:pt>
                <c:pt idx="86">
                  <c:v>3430</c:v>
                </c:pt>
                <c:pt idx="87">
                  <c:v>3821</c:v>
                </c:pt>
                <c:pt idx="88">
                  <c:v>3844</c:v>
                </c:pt>
                <c:pt idx="89">
                  <c:v>3984</c:v>
                </c:pt>
                <c:pt idx="90">
                  <c:v>5205</c:v>
                </c:pt>
                <c:pt idx="91">
                  <c:v>5263</c:v>
                </c:pt>
                <c:pt idx="92">
                  <c:v>5273</c:v>
                </c:pt>
                <c:pt idx="93">
                  <c:v>5563</c:v>
                </c:pt>
                <c:pt idx="94">
                  <c:v>5664</c:v>
                </c:pt>
                <c:pt idx="95">
                  <c:v>6506</c:v>
                </c:pt>
                <c:pt idx="96">
                  <c:v>7198</c:v>
                </c:pt>
                <c:pt idx="97">
                  <c:v>7451</c:v>
                </c:pt>
                <c:pt idx="98">
                  <c:v>7795</c:v>
                </c:pt>
                <c:pt idx="99">
                  <c:v>8482</c:v>
                </c:pt>
                <c:pt idx="100">
                  <c:v>8585</c:v>
                </c:pt>
                <c:pt idx="101">
                  <c:v>8758</c:v>
                </c:pt>
                <c:pt idx="102">
                  <c:v>9010</c:v>
                </c:pt>
                <c:pt idx="103">
                  <c:v>9501</c:v>
                </c:pt>
                <c:pt idx="104">
                  <c:v>9762</c:v>
                </c:pt>
                <c:pt idx="105">
                  <c:v>10465</c:v>
                </c:pt>
                <c:pt idx="106">
                  <c:v>11034</c:v>
                </c:pt>
                <c:pt idx="107">
                  <c:v>31</c:v>
                </c:pt>
                <c:pt idx="108">
                  <c:v>244</c:v>
                </c:pt>
                <c:pt idx="109">
                  <c:v>1982</c:v>
                </c:pt>
                <c:pt idx="110">
                  <c:v>2547</c:v>
                </c:pt>
                <c:pt idx="111">
                  <c:v>3414</c:v>
                </c:pt>
                <c:pt idx="112">
                  <c:v>3945</c:v>
                </c:pt>
                <c:pt idx="113">
                  <c:v>4631</c:v>
                </c:pt>
                <c:pt idx="114">
                  <c:v>4732</c:v>
                </c:pt>
                <c:pt idx="115">
                  <c:v>4744</c:v>
                </c:pt>
                <c:pt idx="116">
                  <c:v>5057</c:v>
                </c:pt>
                <c:pt idx="117">
                  <c:v>5319</c:v>
                </c:pt>
                <c:pt idx="118">
                  <c:v>5370</c:v>
                </c:pt>
                <c:pt idx="119">
                  <c:v>5771</c:v>
                </c:pt>
                <c:pt idx="120">
                  <c:v>6580</c:v>
                </c:pt>
                <c:pt idx="121">
                  <c:v>6905</c:v>
                </c:pt>
                <c:pt idx="122">
                  <c:v>7289</c:v>
                </c:pt>
                <c:pt idx="123">
                  <c:v>8301</c:v>
                </c:pt>
                <c:pt idx="124">
                  <c:v>9256</c:v>
                </c:pt>
                <c:pt idx="125">
                  <c:v>9685</c:v>
                </c:pt>
                <c:pt idx="126">
                  <c:v>10100</c:v>
                </c:pt>
                <c:pt idx="127">
                  <c:v>11140</c:v>
                </c:pt>
                <c:pt idx="128">
                  <c:v>11207</c:v>
                </c:pt>
                <c:pt idx="129">
                  <c:v>16</c:v>
                </c:pt>
                <c:pt idx="130">
                  <c:v>29</c:v>
                </c:pt>
                <c:pt idx="131">
                  <c:v>655</c:v>
                </c:pt>
                <c:pt idx="132">
                  <c:v>838</c:v>
                </c:pt>
                <c:pt idx="133">
                  <c:v>2132</c:v>
                </c:pt>
                <c:pt idx="134">
                  <c:v>2268</c:v>
                </c:pt>
                <c:pt idx="135">
                  <c:v>2497</c:v>
                </c:pt>
                <c:pt idx="136">
                  <c:v>2524</c:v>
                </c:pt>
                <c:pt idx="137">
                  <c:v>3008</c:v>
                </c:pt>
                <c:pt idx="138">
                  <c:v>4525</c:v>
                </c:pt>
                <c:pt idx="139">
                  <c:v>4660</c:v>
                </c:pt>
                <c:pt idx="140">
                  <c:v>5472</c:v>
                </c:pt>
                <c:pt idx="141">
                  <c:v>6175</c:v>
                </c:pt>
                <c:pt idx="142">
                  <c:v>6198</c:v>
                </c:pt>
                <c:pt idx="143">
                  <c:v>7150</c:v>
                </c:pt>
                <c:pt idx="144">
                  <c:v>7851</c:v>
                </c:pt>
                <c:pt idx="145">
                  <c:v>8059</c:v>
                </c:pt>
                <c:pt idx="146">
                  <c:v>8199</c:v>
                </c:pt>
                <c:pt idx="147">
                  <c:v>8757</c:v>
                </c:pt>
                <c:pt idx="148">
                  <c:v>9634</c:v>
                </c:pt>
                <c:pt idx="149">
                  <c:v>9705</c:v>
                </c:pt>
                <c:pt idx="150">
                  <c:v>10145</c:v>
                </c:pt>
                <c:pt idx="151">
                  <c:v>10204</c:v>
                </c:pt>
                <c:pt idx="152">
                  <c:v>10415</c:v>
                </c:pt>
                <c:pt idx="153">
                  <c:v>62</c:v>
                </c:pt>
                <c:pt idx="154">
                  <c:v>244</c:v>
                </c:pt>
                <c:pt idx="155">
                  <c:v>2276</c:v>
                </c:pt>
                <c:pt idx="156">
                  <c:v>3325</c:v>
                </c:pt>
                <c:pt idx="157">
                  <c:v>3727</c:v>
                </c:pt>
                <c:pt idx="158">
                  <c:v>3864</c:v>
                </c:pt>
                <c:pt idx="159">
                  <c:v>4597</c:v>
                </c:pt>
                <c:pt idx="160">
                  <c:v>5151</c:v>
                </c:pt>
                <c:pt idx="161">
                  <c:v>5153</c:v>
                </c:pt>
                <c:pt idx="162">
                  <c:v>6155</c:v>
                </c:pt>
                <c:pt idx="163">
                  <c:v>6559</c:v>
                </c:pt>
                <c:pt idx="164">
                  <c:v>6798</c:v>
                </c:pt>
                <c:pt idx="165">
                  <c:v>6885</c:v>
                </c:pt>
                <c:pt idx="166">
                  <c:v>7132</c:v>
                </c:pt>
                <c:pt idx="167">
                  <c:v>7762</c:v>
                </c:pt>
                <c:pt idx="168">
                  <c:v>8247</c:v>
                </c:pt>
                <c:pt idx="169">
                  <c:v>8294</c:v>
                </c:pt>
                <c:pt idx="170">
                  <c:v>8940</c:v>
                </c:pt>
                <c:pt idx="171">
                  <c:v>9105</c:v>
                </c:pt>
                <c:pt idx="172">
                  <c:v>9827</c:v>
                </c:pt>
                <c:pt idx="173">
                  <c:v>9893</c:v>
                </c:pt>
                <c:pt idx="174">
                  <c:v>10536</c:v>
                </c:pt>
                <c:pt idx="175">
                  <c:v>11009</c:v>
                </c:pt>
                <c:pt idx="176">
                  <c:v>11404</c:v>
                </c:pt>
                <c:pt idx="177">
                  <c:v>11423</c:v>
                </c:pt>
                <c:pt idx="178">
                  <c:v>11663</c:v>
                </c:pt>
                <c:pt idx="179">
                  <c:v>197</c:v>
                </c:pt>
                <c:pt idx="180">
                  <c:v>2064</c:v>
                </c:pt>
                <c:pt idx="181">
                  <c:v>2424</c:v>
                </c:pt>
                <c:pt idx="182">
                  <c:v>2916</c:v>
                </c:pt>
                <c:pt idx="183">
                  <c:v>4212</c:v>
                </c:pt>
                <c:pt idx="184">
                  <c:v>5401</c:v>
                </c:pt>
                <c:pt idx="185">
                  <c:v>5697</c:v>
                </c:pt>
                <c:pt idx="186">
                  <c:v>5997</c:v>
                </c:pt>
                <c:pt idx="187">
                  <c:v>6708</c:v>
                </c:pt>
                <c:pt idx="188">
                  <c:v>6711</c:v>
                </c:pt>
                <c:pt idx="189">
                  <c:v>7142</c:v>
                </c:pt>
                <c:pt idx="190">
                  <c:v>7711</c:v>
                </c:pt>
                <c:pt idx="191">
                  <c:v>7948</c:v>
                </c:pt>
                <c:pt idx="192">
                  <c:v>8925</c:v>
                </c:pt>
                <c:pt idx="193">
                  <c:v>10181</c:v>
                </c:pt>
                <c:pt idx="194">
                  <c:v>10688</c:v>
                </c:pt>
                <c:pt idx="195">
                  <c:v>10742</c:v>
                </c:pt>
                <c:pt idx="196">
                  <c:v>11135</c:v>
                </c:pt>
                <c:pt idx="197">
                  <c:v>11256</c:v>
                </c:pt>
                <c:pt idx="198">
                  <c:v>11548</c:v>
                </c:pt>
                <c:pt idx="199">
                  <c:v>8</c:v>
                </c:pt>
                <c:pt idx="200">
                  <c:v>2072</c:v>
                </c:pt>
                <c:pt idx="201">
                  <c:v>2436</c:v>
                </c:pt>
                <c:pt idx="202">
                  <c:v>2713</c:v>
                </c:pt>
                <c:pt idx="203">
                  <c:v>3147</c:v>
                </c:pt>
                <c:pt idx="204">
                  <c:v>4803</c:v>
                </c:pt>
                <c:pt idx="205">
                  <c:v>4880</c:v>
                </c:pt>
                <c:pt idx="206">
                  <c:v>4974</c:v>
                </c:pt>
                <c:pt idx="207">
                  <c:v>5273</c:v>
                </c:pt>
                <c:pt idx="208">
                  <c:v>6361</c:v>
                </c:pt>
                <c:pt idx="209">
                  <c:v>6466</c:v>
                </c:pt>
                <c:pt idx="210">
                  <c:v>7192</c:v>
                </c:pt>
                <c:pt idx="211">
                  <c:v>7222</c:v>
                </c:pt>
                <c:pt idx="212">
                  <c:v>8330</c:v>
                </c:pt>
                <c:pt idx="213">
                  <c:v>8793</c:v>
                </c:pt>
                <c:pt idx="214">
                  <c:v>8954</c:v>
                </c:pt>
                <c:pt idx="215">
                  <c:v>9202</c:v>
                </c:pt>
                <c:pt idx="216">
                  <c:v>9388</c:v>
                </c:pt>
                <c:pt idx="217">
                  <c:v>10449</c:v>
                </c:pt>
                <c:pt idx="218">
                  <c:v>10544</c:v>
                </c:pt>
                <c:pt idx="219">
                  <c:v>10553</c:v>
                </c:pt>
                <c:pt idx="220">
                  <c:v>10771</c:v>
                </c:pt>
                <c:pt idx="221">
                  <c:v>10999</c:v>
                </c:pt>
                <c:pt idx="222">
                  <c:v>11658</c:v>
                </c:pt>
                <c:pt idx="223">
                  <c:v>144</c:v>
                </c:pt>
                <c:pt idx="224">
                  <c:v>1223</c:v>
                </c:pt>
                <c:pt idx="225">
                  <c:v>2467</c:v>
                </c:pt>
                <c:pt idx="226">
                  <c:v>3404</c:v>
                </c:pt>
                <c:pt idx="227">
                  <c:v>3702</c:v>
                </c:pt>
                <c:pt idx="228">
                  <c:v>3809</c:v>
                </c:pt>
                <c:pt idx="229">
                  <c:v>6093</c:v>
                </c:pt>
                <c:pt idx="230">
                  <c:v>6349</c:v>
                </c:pt>
                <c:pt idx="231">
                  <c:v>6530</c:v>
                </c:pt>
                <c:pt idx="232">
                  <c:v>8054</c:v>
                </c:pt>
                <c:pt idx="233">
                  <c:v>8538</c:v>
                </c:pt>
                <c:pt idx="234">
                  <c:v>8857</c:v>
                </c:pt>
                <c:pt idx="235">
                  <c:v>8859</c:v>
                </c:pt>
                <c:pt idx="236">
                  <c:v>9469</c:v>
                </c:pt>
                <c:pt idx="237">
                  <c:v>9819</c:v>
                </c:pt>
                <c:pt idx="238">
                  <c:v>10055</c:v>
                </c:pt>
                <c:pt idx="239">
                  <c:v>10080</c:v>
                </c:pt>
                <c:pt idx="240">
                  <c:v>10830</c:v>
                </c:pt>
                <c:pt idx="241">
                  <c:v>11268</c:v>
                </c:pt>
                <c:pt idx="242">
                  <c:v>11835</c:v>
                </c:pt>
                <c:pt idx="243">
                  <c:v>149</c:v>
                </c:pt>
                <c:pt idx="244">
                  <c:v>637</c:v>
                </c:pt>
                <c:pt idx="245">
                  <c:v>1664</c:v>
                </c:pt>
                <c:pt idx="246">
                  <c:v>2824</c:v>
                </c:pt>
                <c:pt idx="247">
                  <c:v>2915</c:v>
                </c:pt>
                <c:pt idx="248">
                  <c:v>3673</c:v>
                </c:pt>
                <c:pt idx="249">
                  <c:v>3843</c:v>
                </c:pt>
                <c:pt idx="250">
                  <c:v>4026</c:v>
                </c:pt>
                <c:pt idx="251">
                  <c:v>4068</c:v>
                </c:pt>
                <c:pt idx="252">
                  <c:v>4500</c:v>
                </c:pt>
                <c:pt idx="253">
                  <c:v>5372</c:v>
                </c:pt>
                <c:pt idx="254">
                  <c:v>5583</c:v>
                </c:pt>
                <c:pt idx="255">
                  <c:v>6238</c:v>
                </c:pt>
                <c:pt idx="256">
                  <c:v>6831</c:v>
                </c:pt>
                <c:pt idx="257">
                  <c:v>7286</c:v>
                </c:pt>
                <c:pt idx="258">
                  <c:v>7804</c:v>
                </c:pt>
                <c:pt idx="259">
                  <c:v>8206</c:v>
                </c:pt>
                <c:pt idx="260">
                  <c:v>8687</c:v>
                </c:pt>
                <c:pt idx="261">
                  <c:v>8911</c:v>
                </c:pt>
                <c:pt idx="262">
                  <c:v>9172</c:v>
                </c:pt>
                <c:pt idx="263">
                  <c:v>9601</c:v>
                </c:pt>
                <c:pt idx="264">
                  <c:v>9753</c:v>
                </c:pt>
                <c:pt idx="265">
                  <c:v>10520</c:v>
                </c:pt>
                <c:pt idx="266">
                  <c:v>10725</c:v>
                </c:pt>
                <c:pt idx="267">
                  <c:v>11682</c:v>
                </c:pt>
                <c:pt idx="268">
                  <c:v>2817</c:v>
                </c:pt>
                <c:pt idx="269">
                  <c:v>2945</c:v>
                </c:pt>
                <c:pt idx="270">
                  <c:v>3570</c:v>
                </c:pt>
                <c:pt idx="271">
                  <c:v>4112</c:v>
                </c:pt>
                <c:pt idx="272">
                  <c:v>4363</c:v>
                </c:pt>
                <c:pt idx="273">
                  <c:v>4935</c:v>
                </c:pt>
                <c:pt idx="274">
                  <c:v>5079</c:v>
                </c:pt>
                <c:pt idx="275">
                  <c:v>5245</c:v>
                </c:pt>
                <c:pt idx="276">
                  <c:v>5709</c:v>
                </c:pt>
                <c:pt idx="277">
                  <c:v>6001</c:v>
                </c:pt>
                <c:pt idx="278">
                  <c:v>6637</c:v>
                </c:pt>
                <c:pt idx="279">
                  <c:v>6890</c:v>
                </c:pt>
                <c:pt idx="280">
                  <c:v>7396</c:v>
                </c:pt>
                <c:pt idx="281">
                  <c:v>7638</c:v>
                </c:pt>
                <c:pt idx="282">
                  <c:v>8093</c:v>
                </c:pt>
                <c:pt idx="283">
                  <c:v>8538</c:v>
                </c:pt>
                <c:pt idx="284">
                  <c:v>9282</c:v>
                </c:pt>
                <c:pt idx="285">
                  <c:v>9317</c:v>
                </c:pt>
                <c:pt idx="286">
                  <c:v>9423</c:v>
                </c:pt>
                <c:pt idx="287">
                  <c:v>11200</c:v>
                </c:pt>
                <c:pt idx="288">
                  <c:v>11495</c:v>
                </c:pt>
                <c:pt idx="289">
                  <c:v>400</c:v>
                </c:pt>
                <c:pt idx="290">
                  <c:v>1807</c:v>
                </c:pt>
                <c:pt idx="291">
                  <c:v>2090</c:v>
                </c:pt>
                <c:pt idx="292">
                  <c:v>2153</c:v>
                </c:pt>
                <c:pt idx="293">
                  <c:v>3321</c:v>
                </c:pt>
                <c:pt idx="294">
                  <c:v>3490</c:v>
                </c:pt>
                <c:pt idx="295">
                  <c:v>3520</c:v>
                </c:pt>
                <c:pt idx="296">
                  <c:v>3703</c:v>
                </c:pt>
                <c:pt idx="297">
                  <c:v>4081</c:v>
                </c:pt>
                <c:pt idx="298">
                  <c:v>4165</c:v>
                </c:pt>
                <c:pt idx="299">
                  <c:v>5002</c:v>
                </c:pt>
                <c:pt idx="300">
                  <c:v>5029</c:v>
                </c:pt>
                <c:pt idx="301">
                  <c:v>5896</c:v>
                </c:pt>
                <c:pt idx="302">
                  <c:v>6076</c:v>
                </c:pt>
                <c:pt idx="303">
                  <c:v>6731</c:v>
                </c:pt>
                <c:pt idx="304">
                  <c:v>6873</c:v>
                </c:pt>
                <c:pt idx="305">
                  <c:v>7623</c:v>
                </c:pt>
                <c:pt idx="306">
                  <c:v>8286</c:v>
                </c:pt>
                <c:pt idx="307">
                  <c:v>8563</c:v>
                </c:pt>
                <c:pt idx="308">
                  <c:v>8905</c:v>
                </c:pt>
                <c:pt idx="309">
                  <c:v>9471</c:v>
                </c:pt>
                <c:pt idx="310">
                  <c:v>10039</c:v>
                </c:pt>
                <c:pt idx="311">
                  <c:v>10243</c:v>
                </c:pt>
                <c:pt idx="312">
                  <c:v>11085</c:v>
                </c:pt>
                <c:pt idx="313">
                  <c:v>152</c:v>
                </c:pt>
                <c:pt idx="314">
                  <c:v>3385</c:v>
                </c:pt>
                <c:pt idx="315">
                  <c:v>3580</c:v>
                </c:pt>
                <c:pt idx="316">
                  <c:v>3588</c:v>
                </c:pt>
                <c:pt idx="317">
                  <c:v>4503</c:v>
                </c:pt>
                <c:pt idx="318">
                  <c:v>5995</c:v>
                </c:pt>
                <c:pt idx="319">
                  <c:v>6017</c:v>
                </c:pt>
                <c:pt idx="320">
                  <c:v>6393</c:v>
                </c:pt>
                <c:pt idx="321">
                  <c:v>6474</c:v>
                </c:pt>
                <c:pt idx="322">
                  <c:v>6497</c:v>
                </c:pt>
                <c:pt idx="323">
                  <c:v>6829</c:v>
                </c:pt>
                <c:pt idx="324">
                  <c:v>7373</c:v>
                </c:pt>
                <c:pt idx="325">
                  <c:v>7802</c:v>
                </c:pt>
                <c:pt idx="326">
                  <c:v>8095</c:v>
                </c:pt>
                <c:pt idx="327">
                  <c:v>9167</c:v>
                </c:pt>
                <c:pt idx="328">
                  <c:v>9259</c:v>
                </c:pt>
                <c:pt idx="329">
                  <c:v>9482</c:v>
                </c:pt>
                <c:pt idx="330">
                  <c:v>10091</c:v>
                </c:pt>
                <c:pt idx="331">
                  <c:v>10946</c:v>
                </c:pt>
                <c:pt idx="332">
                  <c:v>11177</c:v>
                </c:pt>
                <c:pt idx="333">
                  <c:v>11369</c:v>
                </c:pt>
                <c:pt idx="334">
                  <c:v>1321</c:v>
                </c:pt>
                <c:pt idx="335">
                  <c:v>2826</c:v>
                </c:pt>
                <c:pt idx="336">
                  <c:v>3409</c:v>
                </c:pt>
                <c:pt idx="337">
                  <c:v>3761</c:v>
                </c:pt>
                <c:pt idx="338">
                  <c:v>4562</c:v>
                </c:pt>
                <c:pt idx="339">
                  <c:v>5325</c:v>
                </c:pt>
                <c:pt idx="340">
                  <c:v>5933</c:v>
                </c:pt>
                <c:pt idx="341">
                  <c:v>5980</c:v>
                </c:pt>
                <c:pt idx="342">
                  <c:v>6108</c:v>
                </c:pt>
                <c:pt idx="343">
                  <c:v>6326</c:v>
                </c:pt>
                <c:pt idx="344">
                  <c:v>7091</c:v>
                </c:pt>
                <c:pt idx="345">
                  <c:v>8242</c:v>
                </c:pt>
                <c:pt idx="346">
                  <c:v>8283</c:v>
                </c:pt>
                <c:pt idx="347">
                  <c:v>9148</c:v>
                </c:pt>
                <c:pt idx="348">
                  <c:v>9461</c:v>
                </c:pt>
                <c:pt idx="349">
                  <c:v>9543</c:v>
                </c:pt>
                <c:pt idx="350">
                  <c:v>9899</c:v>
                </c:pt>
                <c:pt idx="351">
                  <c:v>9919</c:v>
                </c:pt>
                <c:pt idx="352">
                  <c:v>10119</c:v>
                </c:pt>
                <c:pt idx="353">
                  <c:v>10387</c:v>
                </c:pt>
                <c:pt idx="354">
                  <c:v>10433</c:v>
                </c:pt>
                <c:pt idx="355">
                  <c:v>10499</c:v>
                </c:pt>
                <c:pt idx="356">
                  <c:v>11101</c:v>
                </c:pt>
                <c:pt idx="357">
                  <c:v>11388</c:v>
                </c:pt>
                <c:pt idx="358">
                  <c:v>11886</c:v>
                </c:pt>
                <c:pt idx="359">
                  <c:v>1715</c:v>
                </c:pt>
                <c:pt idx="360">
                  <c:v>1758</c:v>
                </c:pt>
                <c:pt idx="361">
                  <c:v>3032</c:v>
                </c:pt>
                <c:pt idx="362">
                  <c:v>3516</c:v>
                </c:pt>
                <c:pt idx="363">
                  <c:v>5565</c:v>
                </c:pt>
                <c:pt idx="364">
                  <c:v>6088</c:v>
                </c:pt>
                <c:pt idx="365">
                  <c:v>6805</c:v>
                </c:pt>
                <c:pt idx="366">
                  <c:v>7047</c:v>
                </c:pt>
                <c:pt idx="367">
                  <c:v>7193</c:v>
                </c:pt>
                <c:pt idx="368">
                  <c:v>7243</c:v>
                </c:pt>
                <c:pt idx="369">
                  <c:v>7359</c:v>
                </c:pt>
                <c:pt idx="370">
                  <c:v>7904</c:v>
                </c:pt>
                <c:pt idx="371">
                  <c:v>8367</c:v>
                </c:pt>
                <c:pt idx="372">
                  <c:v>9411</c:v>
                </c:pt>
                <c:pt idx="373">
                  <c:v>9557</c:v>
                </c:pt>
                <c:pt idx="374">
                  <c:v>10159</c:v>
                </c:pt>
                <c:pt idx="375">
                  <c:v>10232</c:v>
                </c:pt>
                <c:pt idx="376">
                  <c:v>10320</c:v>
                </c:pt>
                <c:pt idx="377">
                  <c:v>10538</c:v>
                </c:pt>
                <c:pt idx="378">
                  <c:v>10780</c:v>
                </c:pt>
                <c:pt idx="379">
                  <c:v>11107</c:v>
                </c:pt>
                <c:pt idx="380">
                  <c:v>11193</c:v>
                </c:pt>
                <c:pt idx="381">
                  <c:v>11423</c:v>
                </c:pt>
                <c:pt idx="382">
                  <c:v>703</c:v>
                </c:pt>
                <c:pt idx="383">
                  <c:v>1532</c:v>
                </c:pt>
                <c:pt idx="384">
                  <c:v>1675</c:v>
                </c:pt>
                <c:pt idx="385">
                  <c:v>2718</c:v>
                </c:pt>
                <c:pt idx="386">
                  <c:v>2759</c:v>
                </c:pt>
                <c:pt idx="387">
                  <c:v>3403</c:v>
                </c:pt>
                <c:pt idx="388">
                  <c:v>4493</c:v>
                </c:pt>
                <c:pt idx="389">
                  <c:v>5417</c:v>
                </c:pt>
                <c:pt idx="390">
                  <c:v>5439</c:v>
                </c:pt>
                <c:pt idx="391">
                  <c:v>5512</c:v>
                </c:pt>
                <c:pt idx="392">
                  <c:v>5731</c:v>
                </c:pt>
                <c:pt idx="393">
                  <c:v>6157</c:v>
                </c:pt>
                <c:pt idx="394">
                  <c:v>6174</c:v>
                </c:pt>
                <c:pt idx="395">
                  <c:v>6375</c:v>
                </c:pt>
                <c:pt idx="396">
                  <c:v>6907</c:v>
                </c:pt>
                <c:pt idx="397">
                  <c:v>7114</c:v>
                </c:pt>
                <c:pt idx="398">
                  <c:v>7913</c:v>
                </c:pt>
                <c:pt idx="399">
                  <c:v>9023</c:v>
                </c:pt>
                <c:pt idx="400">
                  <c:v>9405</c:v>
                </c:pt>
                <c:pt idx="401">
                  <c:v>9451</c:v>
                </c:pt>
                <c:pt idx="402">
                  <c:v>9841</c:v>
                </c:pt>
                <c:pt idx="403">
                  <c:v>10074</c:v>
                </c:pt>
                <c:pt idx="404">
                  <c:v>10140</c:v>
                </c:pt>
                <c:pt idx="405">
                  <c:v>10817</c:v>
                </c:pt>
                <c:pt idx="406">
                  <c:v>11393</c:v>
                </c:pt>
                <c:pt idx="407">
                  <c:v>11584</c:v>
                </c:pt>
                <c:pt idx="408">
                  <c:v>924</c:v>
                </c:pt>
                <c:pt idx="409">
                  <c:v>2390</c:v>
                </c:pt>
                <c:pt idx="410">
                  <c:v>3176</c:v>
                </c:pt>
                <c:pt idx="411">
                  <c:v>4676</c:v>
                </c:pt>
                <c:pt idx="412">
                  <c:v>4920</c:v>
                </c:pt>
                <c:pt idx="413">
                  <c:v>6175</c:v>
                </c:pt>
                <c:pt idx="414">
                  <c:v>6260</c:v>
                </c:pt>
                <c:pt idx="415">
                  <c:v>7365</c:v>
                </c:pt>
                <c:pt idx="416">
                  <c:v>7604</c:v>
                </c:pt>
                <c:pt idx="417">
                  <c:v>7833</c:v>
                </c:pt>
                <c:pt idx="418">
                  <c:v>7881</c:v>
                </c:pt>
                <c:pt idx="419">
                  <c:v>7924</c:v>
                </c:pt>
                <c:pt idx="420">
                  <c:v>7990</c:v>
                </c:pt>
                <c:pt idx="421">
                  <c:v>8360</c:v>
                </c:pt>
                <c:pt idx="422">
                  <c:v>9135</c:v>
                </c:pt>
                <c:pt idx="423">
                  <c:v>9232</c:v>
                </c:pt>
                <c:pt idx="424">
                  <c:v>9592</c:v>
                </c:pt>
                <c:pt idx="425">
                  <c:v>9733</c:v>
                </c:pt>
                <c:pt idx="426">
                  <c:v>9930</c:v>
                </c:pt>
                <c:pt idx="427">
                  <c:v>10245</c:v>
                </c:pt>
                <c:pt idx="428">
                  <c:v>10645</c:v>
                </c:pt>
                <c:pt idx="429">
                  <c:v>10762</c:v>
                </c:pt>
                <c:pt idx="430">
                  <c:v>11181</c:v>
                </c:pt>
                <c:pt idx="431">
                  <c:v>1202</c:v>
                </c:pt>
                <c:pt idx="432">
                  <c:v>2503</c:v>
                </c:pt>
                <c:pt idx="433">
                  <c:v>2946</c:v>
                </c:pt>
                <c:pt idx="434">
                  <c:v>3761</c:v>
                </c:pt>
                <c:pt idx="435">
                  <c:v>4014</c:v>
                </c:pt>
                <c:pt idx="436">
                  <c:v>4571</c:v>
                </c:pt>
                <c:pt idx="437">
                  <c:v>4729</c:v>
                </c:pt>
                <c:pt idx="438">
                  <c:v>5250</c:v>
                </c:pt>
                <c:pt idx="439">
                  <c:v>6222</c:v>
                </c:pt>
                <c:pt idx="440">
                  <c:v>6474</c:v>
                </c:pt>
                <c:pt idx="441">
                  <c:v>6744</c:v>
                </c:pt>
                <c:pt idx="442">
                  <c:v>6987</c:v>
                </c:pt>
                <c:pt idx="443">
                  <c:v>7135</c:v>
                </c:pt>
                <c:pt idx="444">
                  <c:v>7174</c:v>
                </c:pt>
                <c:pt idx="445">
                  <c:v>8221</c:v>
                </c:pt>
                <c:pt idx="446">
                  <c:v>8452</c:v>
                </c:pt>
                <c:pt idx="447">
                  <c:v>10081</c:v>
                </c:pt>
                <c:pt idx="448">
                  <c:v>10085</c:v>
                </c:pt>
                <c:pt idx="449">
                  <c:v>10144</c:v>
                </c:pt>
                <c:pt idx="450">
                  <c:v>10319</c:v>
                </c:pt>
                <c:pt idx="451">
                  <c:v>772</c:v>
                </c:pt>
                <c:pt idx="452">
                  <c:v>1170</c:v>
                </c:pt>
                <c:pt idx="453">
                  <c:v>1251</c:v>
                </c:pt>
                <c:pt idx="454">
                  <c:v>1619</c:v>
                </c:pt>
                <c:pt idx="455">
                  <c:v>2487</c:v>
                </c:pt>
                <c:pt idx="456">
                  <c:v>2573</c:v>
                </c:pt>
                <c:pt idx="457">
                  <c:v>2704</c:v>
                </c:pt>
                <c:pt idx="458">
                  <c:v>3077</c:v>
                </c:pt>
                <c:pt idx="459">
                  <c:v>3428</c:v>
                </c:pt>
                <c:pt idx="460">
                  <c:v>3609</c:v>
                </c:pt>
                <c:pt idx="461">
                  <c:v>4512</c:v>
                </c:pt>
                <c:pt idx="462">
                  <c:v>5164</c:v>
                </c:pt>
                <c:pt idx="463">
                  <c:v>5232</c:v>
                </c:pt>
                <c:pt idx="464">
                  <c:v>5454</c:v>
                </c:pt>
                <c:pt idx="465">
                  <c:v>5600</c:v>
                </c:pt>
                <c:pt idx="466">
                  <c:v>6132</c:v>
                </c:pt>
                <c:pt idx="467">
                  <c:v>7399</c:v>
                </c:pt>
                <c:pt idx="468">
                  <c:v>8915</c:v>
                </c:pt>
                <c:pt idx="469">
                  <c:v>9837</c:v>
                </c:pt>
                <c:pt idx="470">
                  <c:v>10255</c:v>
                </c:pt>
                <c:pt idx="471">
                  <c:v>10414</c:v>
                </c:pt>
                <c:pt idx="472">
                  <c:v>10538</c:v>
                </c:pt>
                <c:pt idx="473">
                  <c:v>10602</c:v>
                </c:pt>
                <c:pt idx="474">
                  <c:v>10930</c:v>
                </c:pt>
                <c:pt idx="475">
                  <c:v>11419</c:v>
                </c:pt>
                <c:pt idx="476">
                  <c:v>475</c:v>
                </c:pt>
                <c:pt idx="477">
                  <c:v>1831</c:v>
                </c:pt>
                <c:pt idx="478">
                  <c:v>1969</c:v>
                </c:pt>
                <c:pt idx="479">
                  <c:v>3634</c:v>
                </c:pt>
                <c:pt idx="480">
                  <c:v>3758</c:v>
                </c:pt>
                <c:pt idx="481">
                  <c:v>3790</c:v>
                </c:pt>
                <c:pt idx="482">
                  <c:v>4790</c:v>
                </c:pt>
                <c:pt idx="483">
                  <c:v>4933</c:v>
                </c:pt>
                <c:pt idx="484">
                  <c:v>6064</c:v>
                </c:pt>
                <c:pt idx="485">
                  <c:v>6781</c:v>
                </c:pt>
                <c:pt idx="486">
                  <c:v>6910</c:v>
                </c:pt>
                <c:pt idx="487">
                  <c:v>7018</c:v>
                </c:pt>
                <c:pt idx="488">
                  <c:v>7155</c:v>
                </c:pt>
                <c:pt idx="489">
                  <c:v>7245</c:v>
                </c:pt>
                <c:pt idx="490">
                  <c:v>7439</c:v>
                </c:pt>
                <c:pt idx="491">
                  <c:v>7525</c:v>
                </c:pt>
                <c:pt idx="492">
                  <c:v>7891</c:v>
                </c:pt>
                <c:pt idx="493">
                  <c:v>8469</c:v>
                </c:pt>
                <c:pt idx="494">
                  <c:v>9261</c:v>
                </c:pt>
                <c:pt idx="495">
                  <c:v>9769</c:v>
                </c:pt>
                <c:pt idx="496">
                  <c:v>10052</c:v>
                </c:pt>
                <c:pt idx="497">
                  <c:v>10096</c:v>
                </c:pt>
                <c:pt idx="498">
                  <c:v>10379</c:v>
                </c:pt>
                <c:pt idx="499">
                  <c:v>9</c:v>
                </c:pt>
                <c:pt idx="500">
                  <c:v>1326</c:v>
                </c:pt>
                <c:pt idx="501">
                  <c:v>2100</c:v>
                </c:pt>
                <c:pt idx="502">
                  <c:v>2421</c:v>
                </c:pt>
                <c:pt idx="503">
                  <c:v>4059</c:v>
                </c:pt>
                <c:pt idx="504">
                  <c:v>4496</c:v>
                </c:pt>
                <c:pt idx="505">
                  <c:v>5267</c:v>
                </c:pt>
                <c:pt idx="506">
                  <c:v>5992</c:v>
                </c:pt>
                <c:pt idx="507">
                  <c:v>6047</c:v>
                </c:pt>
                <c:pt idx="508">
                  <c:v>7412</c:v>
                </c:pt>
                <c:pt idx="509">
                  <c:v>7443</c:v>
                </c:pt>
                <c:pt idx="510">
                  <c:v>7502</c:v>
                </c:pt>
                <c:pt idx="511">
                  <c:v>8712</c:v>
                </c:pt>
                <c:pt idx="512">
                  <c:v>9454</c:v>
                </c:pt>
                <c:pt idx="513">
                  <c:v>9648</c:v>
                </c:pt>
                <c:pt idx="514">
                  <c:v>10288</c:v>
                </c:pt>
                <c:pt idx="515">
                  <c:v>10818</c:v>
                </c:pt>
                <c:pt idx="516">
                  <c:v>11045</c:v>
                </c:pt>
                <c:pt idx="517">
                  <c:v>1201</c:v>
                </c:pt>
                <c:pt idx="518">
                  <c:v>1786</c:v>
                </c:pt>
                <c:pt idx="519">
                  <c:v>2080</c:v>
                </c:pt>
                <c:pt idx="520">
                  <c:v>2193</c:v>
                </c:pt>
                <c:pt idx="521">
                  <c:v>2283</c:v>
                </c:pt>
                <c:pt idx="522">
                  <c:v>2309</c:v>
                </c:pt>
                <c:pt idx="523">
                  <c:v>2923</c:v>
                </c:pt>
                <c:pt idx="524">
                  <c:v>2997</c:v>
                </c:pt>
                <c:pt idx="525">
                  <c:v>3588</c:v>
                </c:pt>
                <c:pt idx="526">
                  <c:v>4249</c:v>
                </c:pt>
                <c:pt idx="527">
                  <c:v>5206</c:v>
                </c:pt>
                <c:pt idx="528">
                  <c:v>5232</c:v>
                </c:pt>
                <c:pt idx="529">
                  <c:v>5832</c:v>
                </c:pt>
                <c:pt idx="530">
                  <c:v>6564</c:v>
                </c:pt>
                <c:pt idx="531">
                  <c:v>7875</c:v>
                </c:pt>
                <c:pt idx="532">
                  <c:v>8161</c:v>
                </c:pt>
                <c:pt idx="533">
                  <c:v>8278</c:v>
                </c:pt>
                <c:pt idx="534">
                  <c:v>10147</c:v>
                </c:pt>
                <c:pt idx="535">
                  <c:v>10252</c:v>
                </c:pt>
                <c:pt idx="536">
                  <c:v>10429</c:v>
                </c:pt>
                <c:pt idx="537">
                  <c:v>10988</c:v>
                </c:pt>
                <c:pt idx="538">
                  <c:v>11100</c:v>
                </c:pt>
                <c:pt idx="539">
                  <c:v>11768</c:v>
                </c:pt>
                <c:pt idx="540">
                  <c:v>2237</c:v>
                </c:pt>
                <c:pt idx="541">
                  <c:v>2470</c:v>
                </c:pt>
                <c:pt idx="542">
                  <c:v>3800</c:v>
                </c:pt>
                <c:pt idx="543">
                  <c:v>4363</c:v>
                </c:pt>
                <c:pt idx="544">
                  <c:v>5202</c:v>
                </c:pt>
                <c:pt idx="545">
                  <c:v>6339</c:v>
                </c:pt>
                <c:pt idx="546">
                  <c:v>7550</c:v>
                </c:pt>
                <c:pt idx="547">
                  <c:v>8314</c:v>
                </c:pt>
                <c:pt idx="548">
                  <c:v>8564</c:v>
                </c:pt>
                <c:pt idx="549">
                  <c:v>8567</c:v>
                </c:pt>
                <c:pt idx="550">
                  <c:v>8614</c:v>
                </c:pt>
                <c:pt idx="551">
                  <c:v>9603</c:v>
                </c:pt>
                <c:pt idx="552">
                  <c:v>9799</c:v>
                </c:pt>
                <c:pt idx="553">
                  <c:v>10524</c:v>
                </c:pt>
                <c:pt idx="554">
                  <c:v>10611</c:v>
                </c:pt>
                <c:pt idx="555">
                  <c:v>11728</c:v>
                </c:pt>
                <c:pt idx="556">
                  <c:v>11895</c:v>
                </c:pt>
                <c:pt idx="557">
                  <c:v>44</c:v>
                </c:pt>
                <c:pt idx="558">
                  <c:v>1727</c:v>
                </c:pt>
                <c:pt idx="559">
                  <c:v>2091</c:v>
                </c:pt>
                <c:pt idx="560">
                  <c:v>3365</c:v>
                </c:pt>
                <c:pt idx="561">
                  <c:v>3755</c:v>
                </c:pt>
                <c:pt idx="562">
                  <c:v>4369</c:v>
                </c:pt>
                <c:pt idx="563">
                  <c:v>4514</c:v>
                </c:pt>
                <c:pt idx="564">
                  <c:v>4697</c:v>
                </c:pt>
                <c:pt idx="565">
                  <c:v>4878</c:v>
                </c:pt>
                <c:pt idx="566">
                  <c:v>4950</c:v>
                </c:pt>
                <c:pt idx="567">
                  <c:v>5843</c:v>
                </c:pt>
                <c:pt idx="568">
                  <c:v>5908</c:v>
                </c:pt>
                <c:pt idx="569">
                  <c:v>6116</c:v>
                </c:pt>
                <c:pt idx="570">
                  <c:v>6943</c:v>
                </c:pt>
                <c:pt idx="571">
                  <c:v>7045</c:v>
                </c:pt>
                <c:pt idx="572">
                  <c:v>7063</c:v>
                </c:pt>
                <c:pt idx="573">
                  <c:v>8198</c:v>
                </c:pt>
                <c:pt idx="574">
                  <c:v>9524</c:v>
                </c:pt>
                <c:pt idx="575">
                  <c:v>9632</c:v>
                </c:pt>
                <c:pt idx="576">
                  <c:v>9787</c:v>
                </c:pt>
                <c:pt idx="577">
                  <c:v>10227</c:v>
                </c:pt>
                <c:pt idx="578">
                  <c:v>11459</c:v>
                </c:pt>
                <c:pt idx="579">
                  <c:v>11677</c:v>
                </c:pt>
                <c:pt idx="580">
                  <c:v>1510</c:v>
                </c:pt>
                <c:pt idx="581">
                  <c:v>1868</c:v>
                </c:pt>
                <c:pt idx="582">
                  <c:v>1967</c:v>
                </c:pt>
                <c:pt idx="583">
                  <c:v>2104</c:v>
                </c:pt>
                <c:pt idx="584">
                  <c:v>4193</c:v>
                </c:pt>
                <c:pt idx="585">
                  <c:v>4468</c:v>
                </c:pt>
                <c:pt idx="586">
                  <c:v>4940</c:v>
                </c:pt>
                <c:pt idx="587">
                  <c:v>5183</c:v>
                </c:pt>
                <c:pt idx="588">
                  <c:v>5510</c:v>
                </c:pt>
                <c:pt idx="589">
                  <c:v>6117</c:v>
                </c:pt>
                <c:pt idx="590">
                  <c:v>6132</c:v>
                </c:pt>
                <c:pt idx="591">
                  <c:v>6708</c:v>
                </c:pt>
                <c:pt idx="592">
                  <c:v>6815</c:v>
                </c:pt>
                <c:pt idx="593">
                  <c:v>7336</c:v>
                </c:pt>
                <c:pt idx="594">
                  <c:v>7379</c:v>
                </c:pt>
                <c:pt idx="595">
                  <c:v>7937</c:v>
                </c:pt>
                <c:pt idx="596">
                  <c:v>8237</c:v>
                </c:pt>
                <c:pt idx="597">
                  <c:v>11550</c:v>
                </c:pt>
                <c:pt idx="598">
                  <c:v>11992</c:v>
                </c:pt>
                <c:pt idx="599">
                  <c:v>2943</c:v>
                </c:pt>
                <c:pt idx="600">
                  <c:v>3292</c:v>
                </c:pt>
                <c:pt idx="601">
                  <c:v>3427</c:v>
                </c:pt>
                <c:pt idx="602">
                  <c:v>3672</c:v>
                </c:pt>
                <c:pt idx="603">
                  <c:v>4188</c:v>
                </c:pt>
                <c:pt idx="604">
                  <c:v>5161</c:v>
                </c:pt>
                <c:pt idx="605">
                  <c:v>5528</c:v>
                </c:pt>
                <c:pt idx="606">
                  <c:v>5862</c:v>
                </c:pt>
                <c:pt idx="607">
                  <c:v>6083</c:v>
                </c:pt>
                <c:pt idx="608">
                  <c:v>6543</c:v>
                </c:pt>
                <c:pt idx="609">
                  <c:v>6724</c:v>
                </c:pt>
                <c:pt idx="610">
                  <c:v>7303</c:v>
                </c:pt>
                <c:pt idx="611">
                  <c:v>7328</c:v>
                </c:pt>
                <c:pt idx="612">
                  <c:v>7706</c:v>
                </c:pt>
                <c:pt idx="613">
                  <c:v>8168</c:v>
                </c:pt>
                <c:pt idx="614">
                  <c:v>9217</c:v>
                </c:pt>
                <c:pt idx="615">
                  <c:v>10060</c:v>
                </c:pt>
                <c:pt idx="616">
                  <c:v>10677</c:v>
                </c:pt>
                <c:pt idx="617">
                  <c:v>10686</c:v>
                </c:pt>
                <c:pt idx="618">
                  <c:v>1732</c:v>
                </c:pt>
                <c:pt idx="619">
                  <c:v>3090</c:v>
                </c:pt>
                <c:pt idx="620">
                  <c:v>3421</c:v>
                </c:pt>
                <c:pt idx="621">
                  <c:v>4477</c:v>
                </c:pt>
                <c:pt idx="622">
                  <c:v>4556</c:v>
                </c:pt>
                <c:pt idx="623">
                  <c:v>5275</c:v>
                </c:pt>
                <c:pt idx="624">
                  <c:v>6277</c:v>
                </c:pt>
                <c:pt idx="625">
                  <c:v>6643</c:v>
                </c:pt>
                <c:pt idx="626">
                  <c:v>7726</c:v>
                </c:pt>
                <c:pt idx="627">
                  <c:v>8232</c:v>
                </c:pt>
                <c:pt idx="628">
                  <c:v>8382</c:v>
                </c:pt>
                <c:pt idx="629">
                  <c:v>9877</c:v>
                </c:pt>
                <c:pt idx="630">
                  <c:v>10218</c:v>
                </c:pt>
                <c:pt idx="631">
                  <c:v>10378</c:v>
                </c:pt>
                <c:pt idx="632">
                  <c:v>10685</c:v>
                </c:pt>
                <c:pt idx="633">
                  <c:v>11451</c:v>
                </c:pt>
                <c:pt idx="634">
                  <c:v>11611</c:v>
                </c:pt>
                <c:pt idx="635">
                  <c:v>254</c:v>
                </c:pt>
                <c:pt idx="636">
                  <c:v>2969</c:v>
                </c:pt>
                <c:pt idx="637">
                  <c:v>3915</c:v>
                </c:pt>
                <c:pt idx="638">
                  <c:v>5546</c:v>
                </c:pt>
                <c:pt idx="639">
                  <c:v>6227</c:v>
                </c:pt>
                <c:pt idx="640">
                  <c:v>6435</c:v>
                </c:pt>
                <c:pt idx="641">
                  <c:v>6582</c:v>
                </c:pt>
                <c:pt idx="642">
                  <c:v>8240</c:v>
                </c:pt>
                <c:pt idx="643">
                  <c:v>8275</c:v>
                </c:pt>
                <c:pt idx="644">
                  <c:v>8869</c:v>
                </c:pt>
                <c:pt idx="645">
                  <c:v>9167</c:v>
                </c:pt>
                <c:pt idx="646">
                  <c:v>9487</c:v>
                </c:pt>
                <c:pt idx="647">
                  <c:v>10299</c:v>
                </c:pt>
                <c:pt idx="648">
                  <c:v>10613</c:v>
                </c:pt>
                <c:pt idx="649">
                  <c:v>10733</c:v>
                </c:pt>
                <c:pt idx="650">
                  <c:v>1329</c:v>
                </c:pt>
                <c:pt idx="651">
                  <c:v>3134</c:v>
                </c:pt>
                <c:pt idx="652">
                  <c:v>3689</c:v>
                </c:pt>
                <c:pt idx="653">
                  <c:v>4038</c:v>
                </c:pt>
                <c:pt idx="654">
                  <c:v>4926</c:v>
                </c:pt>
                <c:pt idx="655">
                  <c:v>6424</c:v>
                </c:pt>
                <c:pt idx="656">
                  <c:v>6440</c:v>
                </c:pt>
                <c:pt idx="657">
                  <c:v>6722</c:v>
                </c:pt>
                <c:pt idx="658">
                  <c:v>8580</c:v>
                </c:pt>
                <c:pt idx="659">
                  <c:v>8701</c:v>
                </c:pt>
                <c:pt idx="660">
                  <c:v>9105</c:v>
                </c:pt>
                <c:pt idx="661">
                  <c:v>9108</c:v>
                </c:pt>
                <c:pt idx="662">
                  <c:v>9129</c:v>
                </c:pt>
                <c:pt idx="663">
                  <c:v>9143</c:v>
                </c:pt>
                <c:pt idx="664">
                  <c:v>9572</c:v>
                </c:pt>
                <c:pt idx="665">
                  <c:v>9810</c:v>
                </c:pt>
                <c:pt idx="666">
                  <c:v>10201</c:v>
                </c:pt>
                <c:pt idx="667">
                  <c:v>590</c:v>
                </c:pt>
                <c:pt idx="668">
                  <c:v>768</c:v>
                </c:pt>
                <c:pt idx="669">
                  <c:v>2661</c:v>
                </c:pt>
                <c:pt idx="670">
                  <c:v>2752</c:v>
                </c:pt>
                <c:pt idx="671">
                  <c:v>2971</c:v>
                </c:pt>
                <c:pt idx="672">
                  <c:v>3121</c:v>
                </c:pt>
                <c:pt idx="673">
                  <c:v>3369</c:v>
                </c:pt>
                <c:pt idx="674">
                  <c:v>3587</c:v>
                </c:pt>
                <c:pt idx="675">
                  <c:v>3789</c:v>
                </c:pt>
                <c:pt idx="676">
                  <c:v>4561</c:v>
                </c:pt>
                <c:pt idx="677">
                  <c:v>4998</c:v>
                </c:pt>
                <c:pt idx="678">
                  <c:v>6307</c:v>
                </c:pt>
                <c:pt idx="679">
                  <c:v>7566</c:v>
                </c:pt>
                <c:pt idx="680">
                  <c:v>8064</c:v>
                </c:pt>
                <c:pt idx="681">
                  <c:v>8891</c:v>
                </c:pt>
                <c:pt idx="682">
                  <c:v>9117</c:v>
                </c:pt>
              </c:numCache>
            </c:numRef>
          </c:xVal>
          <c:yVal>
            <c:numRef>
              <c:f>dailyActivity_merged!$O$2:$O$941</c:f>
              <c:numCache>
                <c:formatCode>0</c:formatCode>
                <c:ptCount val="683"/>
                <c:pt idx="0">
                  <c:v>2220</c:v>
                </c:pt>
                <c:pt idx="1">
                  <c:v>2044</c:v>
                </c:pt>
                <c:pt idx="2">
                  <c:v>2113</c:v>
                </c:pt>
                <c:pt idx="3">
                  <c:v>1459</c:v>
                </c:pt>
                <c:pt idx="4">
                  <c:v>2560</c:v>
                </c:pt>
                <c:pt idx="5">
                  <c:v>1788</c:v>
                </c:pt>
                <c:pt idx="6">
                  <c:v>2650</c:v>
                </c:pt>
                <c:pt idx="7">
                  <c:v>1909</c:v>
                </c:pt>
                <c:pt idx="8">
                  <c:v>2286</c:v>
                </c:pt>
                <c:pt idx="9">
                  <c:v>2030</c:v>
                </c:pt>
                <c:pt idx="10">
                  <c:v>2947</c:v>
                </c:pt>
                <c:pt idx="11">
                  <c:v>3635</c:v>
                </c:pt>
                <c:pt idx="12">
                  <c:v>2115</c:v>
                </c:pt>
                <c:pt idx="13">
                  <c:v>3405</c:v>
                </c:pt>
                <c:pt idx="14">
                  <c:v>1432</c:v>
                </c:pt>
                <c:pt idx="15">
                  <c:v>3654</c:v>
                </c:pt>
                <c:pt idx="16">
                  <c:v>1982</c:v>
                </c:pt>
                <c:pt idx="17">
                  <c:v>1450</c:v>
                </c:pt>
                <c:pt idx="18">
                  <c:v>2044</c:v>
                </c:pt>
                <c:pt idx="19">
                  <c:v>2344</c:v>
                </c:pt>
                <c:pt idx="20">
                  <c:v>2955</c:v>
                </c:pt>
                <c:pt idx="21">
                  <c:v>1994</c:v>
                </c:pt>
                <c:pt idx="22">
                  <c:v>3199</c:v>
                </c:pt>
                <c:pt idx="23">
                  <c:v>2124</c:v>
                </c:pt>
                <c:pt idx="24">
                  <c:v>2772</c:v>
                </c:pt>
                <c:pt idx="25">
                  <c:v>2026</c:v>
                </c:pt>
                <c:pt idx="26">
                  <c:v>2390</c:v>
                </c:pt>
                <c:pt idx="27">
                  <c:v>2151</c:v>
                </c:pt>
                <c:pt idx="28">
                  <c:v>1934</c:v>
                </c:pt>
                <c:pt idx="29">
                  <c:v>2095</c:v>
                </c:pt>
                <c:pt idx="30">
                  <c:v>2400</c:v>
                </c:pt>
                <c:pt idx="31">
                  <c:v>1718</c:v>
                </c:pt>
                <c:pt idx="32">
                  <c:v>1860</c:v>
                </c:pt>
                <c:pt idx="33">
                  <c:v>1722</c:v>
                </c:pt>
                <c:pt idx="34">
                  <c:v>1521</c:v>
                </c:pt>
                <c:pt idx="35">
                  <c:v>2551</c:v>
                </c:pt>
                <c:pt idx="36">
                  <c:v>2654</c:v>
                </c:pt>
                <c:pt idx="37">
                  <c:v>1718</c:v>
                </c:pt>
                <c:pt idx="38">
                  <c:v>2516</c:v>
                </c:pt>
                <c:pt idx="39">
                  <c:v>2306</c:v>
                </c:pt>
                <c:pt idx="40">
                  <c:v>2898</c:v>
                </c:pt>
                <c:pt idx="41">
                  <c:v>1411</c:v>
                </c:pt>
                <c:pt idx="42">
                  <c:v>2905</c:v>
                </c:pt>
                <c:pt idx="43">
                  <c:v>2003</c:v>
                </c:pt>
                <c:pt idx="44">
                  <c:v>2004</c:v>
                </c:pt>
                <c:pt idx="45">
                  <c:v>2902</c:v>
                </c:pt>
                <c:pt idx="46">
                  <c:v>1935</c:v>
                </c:pt>
                <c:pt idx="47">
                  <c:v>2135</c:v>
                </c:pt>
                <c:pt idx="48">
                  <c:v>2093</c:v>
                </c:pt>
                <c:pt idx="49">
                  <c:v>1495</c:v>
                </c:pt>
                <c:pt idx="50">
                  <c:v>2038</c:v>
                </c:pt>
                <c:pt idx="51">
                  <c:v>1797</c:v>
                </c:pt>
                <c:pt idx="52">
                  <c:v>3092</c:v>
                </c:pt>
                <c:pt idx="53">
                  <c:v>2011</c:v>
                </c:pt>
                <c:pt idx="54">
                  <c:v>1963</c:v>
                </c:pt>
                <c:pt idx="55">
                  <c:v>1466</c:v>
                </c:pt>
                <c:pt idx="56">
                  <c:v>2383</c:v>
                </c:pt>
                <c:pt idx="57">
                  <c:v>2443</c:v>
                </c:pt>
                <c:pt idx="58">
                  <c:v>1431</c:v>
                </c:pt>
                <c:pt idx="59">
                  <c:v>1696</c:v>
                </c:pt>
                <c:pt idx="60">
                  <c:v>2194</c:v>
                </c:pt>
                <c:pt idx="61">
                  <c:v>2507</c:v>
                </c:pt>
                <c:pt idx="62">
                  <c:v>1705</c:v>
                </c:pt>
                <c:pt idx="63">
                  <c:v>1922</c:v>
                </c:pt>
                <c:pt idx="64">
                  <c:v>1433</c:v>
                </c:pt>
                <c:pt idx="65">
                  <c:v>2952</c:v>
                </c:pt>
                <c:pt idx="66">
                  <c:v>2984</c:v>
                </c:pt>
                <c:pt idx="67">
                  <c:v>1893</c:v>
                </c:pt>
                <c:pt idx="68">
                  <c:v>2130</c:v>
                </c:pt>
                <c:pt idx="69">
                  <c:v>4022</c:v>
                </c:pt>
                <c:pt idx="70">
                  <c:v>2065</c:v>
                </c:pt>
                <c:pt idx="71">
                  <c:v>2998</c:v>
                </c:pt>
                <c:pt idx="72">
                  <c:v>1572</c:v>
                </c:pt>
                <c:pt idx="73">
                  <c:v>2734</c:v>
                </c:pt>
                <c:pt idx="74">
                  <c:v>2010</c:v>
                </c:pt>
                <c:pt idx="75">
                  <c:v>2302</c:v>
                </c:pt>
                <c:pt idx="76">
                  <c:v>1776</c:v>
                </c:pt>
                <c:pt idx="77">
                  <c:v>2312</c:v>
                </c:pt>
                <c:pt idx="78">
                  <c:v>3226</c:v>
                </c:pt>
                <c:pt idx="79">
                  <c:v>2668</c:v>
                </c:pt>
                <c:pt idx="80">
                  <c:v>2221</c:v>
                </c:pt>
                <c:pt idx="81">
                  <c:v>2127</c:v>
                </c:pt>
                <c:pt idx="82">
                  <c:v>1344</c:v>
                </c:pt>
                <c:pt idx="83">
                  <c:v>2951</c:v>
                </c:pt>
                <c:pt idx="84">
                  <c:v>2009</c:v>
                </c:pt>
                <c:pt idx="85">
                  <c:v>1632</c:v>
                </c:pt>
                <c:pt idx="86">
                  <c:v>2505</c:v>
                </c:pt>
                <c:pt idx="87">
                  <c:v>1444</c:v>
                </c:pt>
                <c:pt idx="88">
                  <c:v>1725</c:v>
                </c:pt>
                <c:pt idx="89">
                  <c:v>1527</c:v>
                </c:pt>
                <c:pt idx="90">
                  <c:v>1801</c:v>
                </c:pt>
                <c:pt idx="91">
                  <c:v>2750</c:v>
                </c:pt>
                <c:pt idx="92">
                  <c:v>2098</c:v>
                </c:pt>
                <c:pt idx="93">
                  <c:v>1756</c:v>
                </c:pt>
                <c:pt idx="94">
                  <c:v>1985</c:v>
                </c:pt>
                <c:pt idx="95">
                  <c:v>2896</c:v>
                </c:pt>
                <c:pt idx="96">
                  <c:v>2496</c:v>
                </c:pt>
                <c:pt idx="97">
                  <c:v>1908</c:v>
                </c:pt>
                <c:pt idx="98">
                  <c:v>2121</c:v>
                </c:pt>
                <c:pt idx="99">
                  <c:v>2063</c:v>
                </c:pt>
                <c:pt idx="100">
                  <c:v>2395</c:v>
                </c:pt>
                <c:pt idx="101">
                  <c:v>3066</c:v>
                </c:pt>
                <c:pt idx="102">
                  <c:v>1468</c:v>
                </c:pt>
                <c:pt idx="103">
                  <c:v>2896</c:v>
                </c:pt>
                <c:pt idx="104">
                  <c:v>1745</c:v>
                </c:pt>
                <c:pt idx="105">
                  <c:v>2133</c:v>
                </c:pt>
                <c:pt idx="106">
                  <c:v>2525</c:v>
                </c:pt>
                <c:pt idx="107">
                  <c:v>1635</c:v>
                </c:pt>
                <c:pt idx="108">
                  <c:v>1721</c:v>
                </c:pt>
                <c:pt idx="109">
                  <c:v>3051</c:v>
                </c:pt>
                <c:pt idx="110">
                  <c:v>1373</c:v>
                </c:pt>
                <c:pt idx="111">
                  <c:v>1657</c:v>
                </c:pt>
                <c:pt idx="112">
                  <c:v>2180</c:v>
                </c:pt>
                <c:pt idx="113">
                  <c:v>2076</c:v>
                </c:pt>
                <c:pt idx="114">
                  <c:v>2225</c:v>
                </c:pt>
                <c:pt idx="115">
                  <c:v>1884</c:v>
                </c:pt>
                <c:pt idx="116">
                  <c:v>1724</c:v>
                </c:pt>
                <c:pt idx="117">
                  <c:v>2693</c:v>
                </c:pt>
                <c:pt idx="118">
                  <c:v>1463</c:v>
                </c:pt>
                <c:pt idx="119">
                  <c:v>1831</c:v>
                </c:pt>
                <c:pt idx="120">
                  <c:v>3073</c:v>
                </c:pt>
                <c:pt idx="121">
                  <c:v>1908</c:v>
                </c:pt>
                <c:pt idx="122">
                  <c:v>1997</c:v>
                </c:pt>
                <c:pt idx="123">
                  <c:v>2783</c:v>
                </c:pt>
                <c:pt idx="124">
                  <c:v>1880</c:v>
                </c:pt>
                <c:pt idx="125">
                  <c:v>2148</c:v>
                </c:pt>
                <c:pt idx="126">
                  <c:v>2177</c:v>
                </c:pt>
                <c:pt idx="127">
                  <c:v>3328</c:v>
                </c:pt>
                <c:pt idx="128">
                  <c:v>3363</c:v>
                </c:pt>
                <c:pt idx="129">
                  <c:v>1990</c:v>
                </c:pt>
                <c:pt idx="130">
                  <c:v>1464</c:v>
                </c:pt>
                <c:pt idx="131">
                  <c:v>1397</c:v>
                </c:pt>
                <c:pt idx="132">
                  <c:v>1214</c:v>
                </c:pt>
                <c:pt idx="133">
                  <c:v>2572</c:v>
                </c:pt>
                <c:pt idx="134">
                  <c:v>1933</c:v>
                </c:pt>
                <c:pt idx="135">
                  <c:v>2067</c:v>
                </c:pt>
                <c:pt idx="136">
                  <c:v>1529</c:v>
                </c:pt>
                <c:pt idx="137">
                  <c:v>2439</c:v>
                </c:pt>
                <c:pt idx="138">
                  <c:v>1793</c:v>
                </c:pt>
                <c:pt idx="139">
                  <c:v>2572</c:v>
                </c:pt>
                <c:pt idx="140">
                  <c:v>1882</c:v>
                </c:pt>
                <c:pt idx="141">
                  <c:v>1554</c:v>
                </c:pt>
                <c:pt idx="142">
                  <c:v>1852</c:v>
                </c:pt>
                <c:pt idx="143">
                  <c:v>2225</c:v>
                </c:pt>
                <c:pt idx="144">
                  <c:v>3171</c:v>
                </c:pt>
                <c:pt idx="145">
                  <c:v>2383</c:v>
                </c:pt>
                <c:pt idx="146">
                  <c:v>1964</c:v>
                </c:pt>
                <c:pt idx="147">
                  <c:v>3011</c:v>
                </c:pt>
                <c:pt idx="148">
                  <c:v>2117</c:v>
                </c:pt>
                <c:pt idx="149">
                  <c:v>1728</c:v>
                </c:pt>
                <c:pt idx="150">
                  <c:v>2027</c:v>
                </c:pt>
                <c:pt idx="151">
                  <c:v>2112</c:v>
                </c:pt>
                <c:pt idx="152">
                  <c:v>1529</c:v>
                </c:pt>
                <c:pt idx="153">
                  <c:v>1995</c:v>
                </c:pt>
                <c:pt idx="154">
                  <c:v>2111</c:v>
                </c:pt>
                <c:pt idx="155">
                  <c:v>1632</c:v>
                </c:pt>
                <c:pt idx="156">
                  <c:v>1419</c:v>
                </c:pt>
                <c:pt idx="157">
                  <c:v>1683</c:v>
                </c:pt>
                <c:pt idx="158">
                  <c:v>2536</c:v>
                </c:pt>
                <c:pt idx="159">
                  <c:v>1814</c:v>
                </c:pt>
                <c:pt idx="160">
                  <c:v>1829</c:v>
                </c:pt>
                <c:pt idx="161">
                  <c:v>2018</c:v>
                </c:pt>
                <c:pt idx="162">
                  <c:v>2248</c:v>
                </c:pt>
                <c:pt idx="163">
                  <c:v>1905</c:v>
                </c:pt>
                <c:pt idx="164">
                  <c:v>2014</c:v>
                </c:pt>
                <c:pt idx="165">
                  <c:v>2766</c:v>
                </c:pt>
                <c:pt idx="166">
                  <c:v>2806</c:v>
                </c:pt>
                <c:pt idx="167">
                  <c:v>1890</c:v>
                </c:pt>
                <c:pt idx="168">
                  <c:v>1944</c:v>
                </c:pt>
                <c:pt idx="169">
                  <c:v>2798</c:v>
                </c:pt>
                <c:pt idx="170">
                  <c:v>2116</c:v>
                </c:pt>
                <c:pt idx="171">
                  <c:v>3013</c:v>
                </c:pt>
                <c:pt idx="172">
                  <c:v>2743</c:v>
                </c:pt>
                <c:pt idx="173">
                  <c:v>3625</c:v>
                </c:pt>
                <c:pt idx="174">
                  <c:v>1604</c:v>
                </c:pt>
                <c:pt idx="175">
                  <c:v>3274</c:v>
                </c:pt>
                <c:pt idx="176">
                  <c:v>2039</c:v>
                </c:pt>
                <c:pt idx="177">
                  <c:v>2761</c:v>
                </c:pt>
                <c:pt idx="178">
                  <c:v>1584</c:v>
                </c:pt>
                <c:pt idx="179">
                  <c:v>1366</c:v>
                </c:pt>
                <c:pt idx="180">
                  <c:v>1954</c:v>
                </c:pt>
                <c:pt idx="181">
                  <c:v>1356</c:v>
                </c:pt>
                <c:pt idx="182">
                  <c:v>1435</c:v>
                </c:pt>
                <c:pt idx="183">
                  <c:v>1763</c:v>
                </c:pt>
                <c:pt idx="184">
                  <c:v>1876</c:v>
                </c:pt>
                <c:pt idx="185">
                  <c:v>2668</c:v>
                </c:pt>
                <c:pt idx="186">
                  <c:v>1811</c:v>
                </c:pt>
                <c:pt idx="187">
                  <c:v>2812</c:v>
                </c:pt>
                <c:pt idx="188">
                  <c:v>2346</c:v>
                </c:pt>
                <c:pt idx="189">
                  <c:v>2839</c:v>
                </c:pt>
                <c:pt idx="190">
                  <c:v>1985</c:v>
                </c:pt>
                <c:pt idx="191">
                  <c:v>1956</c:v>
                </c:pt>
                <c:pt idx="192">
                  <c:v>2200</c:v>
                </c:pt>
                <c:pt idx="193">
                  <c:v>3015</c:v>
                </c:pt>
                <c:pt idx="194">
                  <c:v>2944</c:v>
                </c:pt>
                <c:pt idx="195">
                  <c:v>2046</c:v>
                </c:pt>
                <c:pt idx="196">
                  <c:v>2606</c:v>
                </c:pt>
                <c:pt idx="197">
                  <c:v>3300</c:v>
                </c:pt>
                <c:pt idx="198">
                  <c:v>2489</c:v>
                </c:pt>
                <c:pt idx="199">
                  <c:v>1349</c:v>
                </c:pt>
                <c:pt idx="200">
                  <c:v>1974</c:v>
                </c:pt>
                <c:pt idx="201">
                  <c:v>2430</c:v>
                </c:pt>
                <c:pt idx="202">
                  <c:v>1570</c:v>
                </c:pt>
                <c:pt idx="203">
                  <c:v>2188</c:v>
                </c:pt>
                <c:pt idx="204">
                  <c:v>1788</c:v>
                </c:pt>
                <c:pt idx="205">
                  <c:v>1867</c:v>
                </c:pt>
                <c:pt idx="206">
                  <c:v>1446</c:v>
                </c:pt>
                <c:pt idx="207">
                  <c:v>2647</c:v>
                </c:pt>
                <c:pt idx="208">
                  <c:v>2701</c:v>
                </c:pt>
                <c:pt idx="209">
                  <c:v>1931</c:v>
                </c:pt>
                <c:pt idx="210">
                  <c:v>1922</c:v>
                </c:pt>
                <c:pt idx="211">
                  <c:v>1667</c:v>
                </c:pt>
                <c:pt idx="212">
                  <c:v>3192</c:v>
                </c:pt>
                <c:pt idx="213">
                  <c:v>3061</c:v>
                </c:pt>
                <c:pt idx="214">
                  <c:v>2220</c:v>
                </c:pt>
                <c:pt idx="215">
                  <c:v>2094</c:v>
                </c:pt>
                <c:pt idx="216">
                  <c:v>3787</c:v>
                </c:pt>
                <c:pt idx="217">
                  <c:v>2536</c:v>
                </c:pt>
                <c:pt idx="218">
                  <c:v>1786</c:v>
                </c:pt>
                <c:pt idx="219">
                  <c:v>3083</c:v>
                </c:pt>
                <c:pt idx="220">
                  <c:v>3727</c:v>
                </c:pt>
                <c:pt idx="221">
                  <c:v>2198</c:v>
                </c:pt>
                <c:pt idx="222">
                  <c:v>1554</c:v>
                </c:pt>
                <c:pt idx="223">
                  <c:v>1720</c:v>
                </c:pt>
                <c:pt idx="224">
                  <c:v>2140</c:v>
                </c:pt>
                <c:pt idx="225">
                  <c:v>1370</c:v>
                </c:pt>
                <c:pt idx="226">
                  <c:v>1610</c:v>
                </c:pt>
                <c:pt idx="227">
                  <c:v>1792</c:v>
                </c:pt>
                <c:pt idx="228">
                  <c:v>2150</c:v>
                </c:pt>
                <c:pt idx="229">
                  <c:v>1397</c:v>
                </c:pt>
                <c:pt idx="230">
                  <c:v>1467</c:v>
                </c:pt>
                <c:pt idx="231">
                  <c:v>2729</c:v>
                </c:pt>
                <c:pt idx="232">
                  <c:v>2062</c:v>
                </c:pt>
                <c:pt idx="233">
                  <c:v>2883</c:v>
                </c:pt>
                <c:pt idx="234">
                  <c:v>2124</c:v>
                </c:pt>
                <c:pt idx="235">
                  <c:v>1970</c:v>
                </c:pt>
                <c:pt idx="236">
                  <c:v>2463</c:v>
                </c:pt>
                <c:pt idx="237">
                  <c:v>1775</c:v>
                </c:pt>
                <c:pt idx="238">
                  <c:v>3069</c:v>
                </c:pt>
                <c:pt idx="239">
                  <c:v>2048</c:v>
                </c:pt>
                <c:pt idx="240">
                  <c:v>4018</c:v>
                </c:pt>
                <c:pt idx="241">
                  <c:v>2218</c:v>
                </c:pt>
                <c:pt idx="242">
                  <c:v>2179</c:v>
                </c:pt>
                <c:pt idx="243">
                  <c:v>2093</c:v>
                </c:pt>
                <c:pt idx="244">
                  <c:v>1922</c:v>
                </c:pt>
                <c:pt idx="245">
                  <c:v>2241</c:v>
                </c:pt>
                <c:pt idx="246">
                  <c:v>1651</c:v>
                </c:pt>
                <c:pt idx="247">
                  <c:v>1399</c:v>
                </c:pt>
                <c:pt idx="248">
                  <c:v>2344</c:v>
                </c:pt>
                <c:pt idx="249">
                  <c:v>1669</c:v>
                </c:pt>
                <c:pt idx="250">
                  <c:v>1470</c:v>
                </c:pt>
                <c:pt idx="251">
                  <c:v>2419</c:v>
                </c:pt>
                <c:pt idx="252">
                  <c:v>1886</c:v>
                </c:pt>
                <c:pt idx="253">
                  <c:v>1827</c:v>
                </c:pt>
                <c:pt idx="254">
                  <c:v>1851</c:v>
                </c:pt>
                <c:pt idx="255">
                  <c:v>2796</c:v>
                </c:pt>
                <c:pt idx="256">
                  <c:v>2432</c:v>
                </c:pt>
                <c:pt idx="257">
                  <c:v>2241</c:v>
                </c:pt>
                <c:pt idx="258">
                  <c:v>1946</c:v>
                </c:pt>
                <c:pt idx="259">
                  <c:v>2409</c:v>
                </c:pt>
                <c:pt idx="260">
                  <c:v>2944</c:v>
                </c:pt>
                <c:pt idx="261">
                  <c:v>1481</c:v>
                </c:pt>
                <c:pt idx="262">
                  <c:v>3329</c:v>
                </c:pt>
                <c:pt idx="263">
                  <c:v>2094</c:v>
                </c:pt>
                <c:pt idx="264">
                  <c:v>2846</c:v>
                </c:pt>
                <c:pt idx="265">
                  <c:v>2655</c:v>
                </c:pt>
                <c:pt idx="266">
                  <c:v>2086</c:v>
                </c:pt>
                <c:pt idx="267">
                  <c:v>2105</c:v>
                </c:pt>
                <c:pt idx="268">
                  <c:v>1965</c:v>
                </c:pt>
                <c:pt idx="269">
                  <c:v>2499</c:v>
                </c:pt>
                <c:pt idx="270">
                  <c:v>1645</c:v>
                </c:pt>
                <c:pt idx="271">
                  <c:v>1776</c:v>
                </c:pt>
                <c:pt idx="272">
                  <c:v>2149</c:v>
                </c:pt>
                <c:pt idx="273">
                  <c:v>1945</c:v>
                </c:pt>
                <c:pt idx="274">
                  <c:v>1804</c:v>
                </c:pt>
                <c:pt idx="275">
                  <c:v>2748</c:v>
                </c:pt>
                <c:pt idx="276">
                  <c:v>2908</c:v>
                </c:pt>
                <c:pt idx="277">
                  <c:v>2069</c:v>
                </c:pt>
                <c:pt idx="278">
                  <c:v>2677</c:v>
                </c:pt>
                <c:pt idx="279">
                  <c:v>2085</c:v>
                </c:pt>
                <c:pt idx="280">
                  <c:v>1995</c:v>
                </c:pt>
                <c:pt idx="281">
                  <c:v>3152</c:v>
                </c:pt>
                <c:pt idx="282">
                  <c:v>2284</c:v>
                </c:pt>
                <c:pt idx="283">
                  <c:v>1562</c:v>
                </c:pt>
                <c:pt idx="284">
                  <c:v>2132</c:v>
                </c:pt>
                <c:pt idx="285">
                  <c:v>2021</c:v>
                </c:pt>
                <c:pt idx="286">
                  <c:v>3012</c:v>
                </c:pt>
                <c:pt idx="287">
                  <c:v>3891</c:v>
                </c:pt>
                <c:pt idx="288">
                  <c:v>2651</c:v>
                </c:pt>
                <c:pt idx="289">
                  <c:v>1799</c:v>
                </c:pt>
                <c:pt idx="290">
                  <c:v>1507</c:v>
                </c:pt>
                <c:pt idx="291">
                  <c:v>2324</c:v>
                </c:pt>
                <c:pt idx="292">
                  <c:v>2053</c:v>
                </c:pt>
                <c:pt idx="293">
                  <c:v>2413</c:v>
                </c:pt>
                <c:pt idx="294">
                  <c:v>1401</c:v>
                </c:pt>
                <c:pt idx="295">
                  <c:v>2049</c:v>
                </c:pt>
                <c:pt idx="296">
                  <c:v>2741</c:v>
                </c:pt>
                <c:pt idx="297">
                  <c:v>1880</c:v>
                </c:pt>
                <c:pt idx="298">
                  <c:v>1725</c:v>
                </c:pt>
                <c:pt idx="299">
                  <c:v>2247</c:v>
                </c:pt>
                <c:pt idx="300">
                  <c:v>1705</c:v>
                </c:pt>
                <c:pt idx="301">
                  <c:v>2703</c:v>
                </c:pt>
                <c:pt idx="302">
                  <c:v>1617</c:v>
                </c:pt>
                <c:pt idx="303">
                  <c:v>1921</c:v>
                </c:pt>
                <c:pt idx="304">
                  <c:v>1898</c:v>
                </c:pt>
                <c:pt idx="305">
                  <c:v>2305</c:v>
                </c:pt>
                <c:pt idx="306">
                  <c:v>2889</c:v>
                </c:pt>
                <c:pt idx="307">
                  <c:v>2173</c:v>
                </c:pt>
                <c:pt idx="308">
                  <c:v>1976</c:v>
                </c:pt>
                <c:pt idx="309">
                  <c:v>2187</c:v>
                </c:pt>
                <c:pt idx="310">
                  <c:v>1788</c:v>
                </c:pt>
                <c:pt idx="311">
                  <c:v>2885</c:v>
                </c:pt>
                <c:pt idx="312">
                  <c:v>2667</c:v>
                </c:pt>
                <c:pt idx="313">
                  <c:v>2100</c:v>
                </c:pt>
                <c:pt idx="314">
                  <c:v>2070</c:v>
                </c:pt>
                <c:pt idx="315">
                  <c:v>2497</c:v>
                </c:pt>
                <c:pt idx="316">
                  <c:v>1654</c:v>
                </c:pt>
                <c:pt idx="317">
                  <c:v>2547</c:v>
                </c:pt>
                <c:pt idx="318">
                  <c:v>2010</c:v>
                </c:pt>
                <c:pt idx="319">
                  <c:v>1576</c:v>
                </c:pt>
                <c:pt idx="320">
                  <c:v>3374</c:v>
                </c:pt>
                <c:pt idx="321">
                  <c:v>2484</c:v>
                </c:pt>
                <c:pt idx="322">
                  <c:v>1492</c:v>
                </c:pt>
                <c:pt idx="323">
                  <c:v>1909</c:v>
                </c:pt>
                <c:pt idx="324">
                  <c:v>1907</c:v>
                </c:pt>
                <c:pt idx="325">
                  <c:v>2771</c:v>
                </c:pt>
                <c:pt idx="326">
                  <c:v>2225</c:v>
                </c:pt>
                <c:pt idx="327">
                  <c:v>3064</c:v>
                </c:pt>
                <c:pt idx="328">
                  <c:v>2314</c:v>
                </c:pt>
                <c:pt idx="329">
                  <c:v>2095</c:v>
                </c:pt>
                <c:pt idx="330">
                  <c:v>2752</c:v>
                </c:pt>
                <c:pt idx="331">
                  <c:v>2033</c:v>
                </c:pt>
                <c:pt idx="332">
                  <c:v>1570</c:v>
                </c:pt>
                <c:pt idx="333">
                  <c:v>2470</c:v>
                </c:pt>
                <c:pt idx="334">
                  <c:v>1928</c:v>
                </c:pt>
                <c:pt idx="335">
                  <c:v>1402</c:v>
                </c:pt>
                <c:pt idx="336">
                  <c:v>1632</c:v>
                </c:pt>
                <c:pt idx="337">
                  <c:v>2638</c:v>
                </c:pt>
                <c:pt idx="338">
                  <c:v>1813</c:v>
                </c:pt>
                <c:pt idx="339">
                  <c:v>3088</c:v>
                </c:pt>
                <c:pt idx="340">
                  <c:v>1595</c:v>
                </c:pt>
                <c:pt idx="341">
                  <c:v>1861</c:v>
                </c:pt>
                <c:pt idx="342">
                  <c:v>2784</c:v>
                </c:pt>
                <c:pt idx="343">
                  <c:v>2291</c:v>
                </c:pt>
                <c:pt idx="344">
                  <c:v>2584</c:v>
                </c:pt>
                <c:pt idx="345">
                  <c:v>1882</c:v>
                </c:pt>
                <c:pt idx="346">
                  <c:v>2057</c:v>
                </c:pt>
                <c:pt idx="347">
                  <c:v>2223</c:v>
                </c:pt>
                <c:pt idx="348">
                  <c:v>2929</c:v>
                </c:pt>
                <c:pt idx="349">
                  <c:v>2450</c:v>
                </c:pt>
                <c:pt idx="350">
                  <c:v>2236</c:v>
                </c:pt>
                <c:pt idx="351">
                  <c:v>3123</c:v>
                </c:pt>
                <c:pt idx="352">
                  <c:v>2793</c:v>
                </c:pt>
                <c:pt idx="353">
                  <c:v>2781</c:v>
                </c:pt>
                <c:pt idx="354">
                  <c:v>2012</c:v>
                </c:pt>
                <c:pt idx="355">
                  <c:v>3093</c:v>
                </c:pt>
                <c:pt idx="356">
                  <c:v>2860</c:v>
                </c:pt>
                <c:pt idx="357">
                  <c:v>1551</c:v>
                </c:pt>
                <c:pt idx="358">
                  <c:v>2093</c:v>
                </c:pt>
                <c:pt idx="359">
                  <c:v>1481</c:v>
                </c:pt>
                <c:pt idx="360">
                  <c:v>2067</c:v>
                </c:pt>
                <c:pt idx="361">
                  <c:v>2489</c:v>
                </c:pt>
                <c:pt idx="362">
                  <c:v>1966</c:v>
                </c:pt>
                <c:pt idx="363">
                  <c:v>2743</c:v>
                </c:pt>
                <c:pt idx="364">
                  <c:v>1593</c:v>
                </c:pt>
                <c:pt idx="365">
                  <c:v>3294</c:v>
                </c:pt>
                <c:pt idx="366">
                  <c:v>2908</c:v>
                </c:pt>
                <c:pt idx="367">
                  <c:v>1377</c:v>
                </c:pt>
                <c:pt idx="368">
                  <c:v>2361</c:v>
                </c:pt>
                <c:pt idx="369">
                  <c:v>3061</c:v>
                </c:pt>
                <c:pt idx="370">
                  <c:v>2095</c:v>
                </c:pt>
                <c:pt idx="371">
                  <c:v>1670</c:v>
                </c:pt>
                <c:pt idx="372">
                  <c:v>2576</c:v>
                </c:pt>
                <c:pt idx="373">
                  <c:v>2098</c:v>
                </c:pt>
                <c:pt idx="374">
                  <c:v>2463</c:v>
                </c:pt>
                <c:pt idx="375">
                  <c:v>2008</c:v>
                </c:pt>
                <c:pt idx="376">
                  <c:v>2034</c:v>
                </c:pt>
                <c:pt idx="377">
                  <c:v>1922</c:v>
                </c:pt>
                <c:pt idx="378">
                  <c:v>2324</c:v>
                </c:pt>
                <c:pt idx="379">
                  <c:v>2693</c:v>
                </c:pt>
                <c:pt idx="380">
                  <c:v>3074</c:v>
                </c:pt>
                <c:pt idx="381">
                  <c:v>2194</c:v>
                </c:pt>
                <c:pt idx="382">
                  <c:v>1993</c:v>
                </c:pt>
                <c:pt idx="383">
                  <c:v>1473</c:v>
                </c:pt>
                <c:pt idx="384">
                  <c:v>2351</c:v>
                </c:pt>
                <c:pt idx="385">
                  <c:v>1580</c:v>
                </c:pt>
                <c:pt idx="386">
                  <c:v>1401</c:v>
                </c:pt>
                <c:pt idx="387">
                  <c:v>1879</c:v>
                </c:pt>
                <c:pt idx="388">
                  <c:v>2203</c:v>
                </c:pt>
                <c:pt idx="389">
                  <c:v>2884</c:v>
                </c:pt>
                <c:pt idx="390">
                  <c:v>1854</c:v>
                </c:pt>
                <c:pt idx="391">
                  <c:v>1972</c:v>
                </c:pt>
                <c:pt idx="392">
                  <c:v>2687</c:v>
                </c:pt>
                <c:pt idx="393">
                  <c:v>2780</c:v>
                </c:pt>
                <c:pt idx="394">
                  <c:v>2757</c:v>
                </c:pt>
                <c:pt idx="395">
                  <c:v>1649</c:v>
                </c:pt>
                <c:pt idx="396">
                  <c:v>1992</c:v>
                </c:pt>
                <c:pt idx="397">
                  <c:v>1407</c:v>
                </c:pt>
                <c:pt idx="398">
                  <c:v>1835</c:v>
                </c:pt>
                <c:pt idx="399">
                  <c:v>3033</c:v>
                </c:pt>
                <c:pt idx="400">
                  <c:v>3108</c:v>
                </c:pt>
                <c:pt idx="401">
                  <c:v>2185</c:v>
                </c:pt>
                <c:pt idx="402">
                  <c:v>3580</c:v>
                </c:pt>
                <c:pt idx="403">
                  <c:v>2969</c:v>
                </c:pt>
                <c:pt idx="404">
                  <c:v>2296</c:v>
                </c:pt>
                <c:pt idx="405">
                  <c:v>2367</c:v>
                </c:pt>
                <c:pt idx="406">
                  <c:v>1999</c:v>
                </c:pt>
                <c:pt idx="407">
                  <c:v>2862</c:v>
                </c:pt>
                <c:pt idx="408">
                  <c:v>1410</c:v>
                </c:pt>
                <c:pt idx="409">
                  <c:v>1404</c:v>
                </c:pt>
                <c:pt idx="410">
                  <c:v>2498</c:v>
                </c:pt>
                <c:pt idx="411">
                  <c:v>2196</c:v>
                </c:pt>
                <c:pt idx="412">
                  <c:v>1856</c:v>
                </c:pt>
                <c:pt idx="413">
                  <c:v>2982</c:v>
                </c:pt>
                <c:pt idx="414">
                  <c:v>1854</c:v>
                </c:pt>
                <c:pt idx="415">
                  <c:v>1780</c:v>
                </c:pt>
                <c:pt idx="416">
                  <c:v>1692</c:v>
                </c:pt>
                <c:pt idx="417">
                  <c:v>1918</c:v>
                </c:pt>
                <c:pt idx="418">
                  <c:v>2616</c:v>
                </c:pt>
                <c:pt idx="419">
                  <c:v>3544</c:v>
                </c:pt>
                <c:pt idx="420">
                  <c:v>2175</c:v>
                </c:pt>
                <c:pt idx="421">
                  <c:v>3101</c:v>
                </c:pt>
                <c:pt idx="422">
                  <c:v>2044</c:v>
                </c:pt>
                <c:pt idx="423">
                  <c:v>2979</c:v>
                </c:pt>
                <c:pt idx="424">
                  <c:v>2560</c:v>
                </c:pt>
                <c:pt idx="425">
                  <c:v>2698</c:v>
                </c:pt>
                <c:pt idx="426">
                  <c:v>3165</c:v>
                </c:pt>
                <c:pt idx="427">
                  <c:v>2611</c:v>
                </c:pt>
                <c:pt idx="428">
                  <c:v>1545</c:v>
                </c:pt>
                <c:pt idx="429">
                  <c:v>2254</c:v>
                </c:pt>
                <c:pt idx="430">
                  <c:v>1837</c:v>
                </c:pt>
                <c:pt idx="431">
                  <c:v>1463</c:v>
                </c:pt>
                <c:pt idx="432">
                  <c:v>2280</c:v>
                </c:pt>
                <c:pt idx="433">
                  <c:v>2660</c:v>
                </c:pt>
                <c:pt idx="434">
                  <c:v>2051</c:v>
                </c:pt>
                <c:pt idx="435">
                  <c:v>1763</c:v>
                </c:pt>
                <c:pt idx="436">
                  <c:v>1779</c:v>
                </c:pt>
                <c:pt idx="437">
                  <c:v>1506</c:v>
                </c:pt>
                <c:pt idx="438">
                  <c:v>1946</c:v>
                </c:pt>
                <c:pt idx="439">
                  <c:v>2363</c:v>
                </c:pt>
                <c:pt idx="440">
                  <c:v>1655</c:v>
                </c:pt>
                <c:pt idx="441">
                  <c:v>2843</c:v>
                </c:pt>
                <c:pt idx="442">
                  <c:v>2275</c:v>
                </c:pt>
                <c:pt idx="443">
                  <c:v>2408</c:v>
                </c:pt>
                <c:pt idx="444">
                  <c:v>2896</c:v>
                </c:pt>
                <c:pt idx="445">
                  <c:v>2092</c:v>
                </c:pt>
                <c:pt idx="446">
                  <c:v>1830</c:v>
                </c:pt>
                <c:pt idx="447">
                  <c:v>2002</c:v>
                </c:pt>
                <c:pt idx="448">
                  <c:v>3164</c:v>
                </c:pt>
                <c:pt idx="449">
                  <c:v>3115</c:v>
                </c:pt>
                <c:pt idx="450">
                  <c:v>2105</c:v>
                </c:pt>
                <c:pt idx="451">
                  <c:v>1403</c:v>
                </c:pt>
                <c:pt idx="452">
                  <c:v>1886</c:v>
                </c:pt>
                <c:pt idx="453">
                  <c:v>1593</c:v>
                </c:pt>
                <c:pt idx="454">
                  <c:v>1962</c:v>
                </c:pt>
                <c:pt idx="455">
                  <c:v>2319</c:v>
                </c:pt>
                <c:pt idx="456">
                  <c:v>1541</c:v>
                </c:pt>
                <c:pt idx="457">
                  <c:v>2411</c:v>
                </c:pt>
                <c:pt idx="458">
                  <c:v>1237</c:v>
                </c:pt>
                <c:pt idx="459">
                  <c:v>1692</c:v>
                </c:pt>
                <c:pt idx="460">
                  <c:v>1447</c:v>
                </c:pt>
                <c:pt idx="461">
                  <c:v>2596</c:v>
                </c:pt>
                <c:pt idx="462">
                  <c:v>1747</c:v>
                </c:pt>
                <c:pt idx="463">
                  <c:v>2246</c:v>
                </c:pt>
                <c:pt idx="464">
                  <c:v>1740</c:v>
                </c:pt>
                <c:pt idx="465">
                  <c:v>2225</c:v>
                </c:pt>
                <c:pt idx="466">
                  <c:v>2696</c:v>
                </c:pt>
                <c:pt idx="467">
                  <c:v>1739</c:v>
                </c:pt>
                <c:pt idx="468">
                  <c:v>2361</c:v>
                </c:pt>
                <c:pt idx="469">
                  <c:v>3327</c:v>
                </c:pt>
                <c:pt idx="470">
                  <c:v>2926</c:v>
                </c:pt>
                <c:pt idx="471">
                  <c:v>1501</c:v>
                </c:pt>
                <c:pt idx="472">
                  <c:v>2380</c:v>
                </c:pt>
                <c:pt idx="473">
                  <c:v>1820</c:v>
                </c:pt>
                <c:pt idx="474">
                  <c:v>2786</c:v>
                </c:pt>
                <c:pt idx="475">
                  <c:v>3369</c:v>
                </c:pt>
                <c:pt idx="476">
                  <c:v>2207</c:v>
                </c:pt>
                <c:pt idx="477">
                  <c:v>2015</c:v>
                </c:pt>
                <c:pt idx="478">
                  <c:v>1988</c:v>
                </c:pt>
                <c:pt idx="479">
                  <c:v>1613</c:v>
                </c:pt>
                <c:pt idx="480">
                  <c:v>2580</c:v>
                </c:pt>
                <c:pt idx="481">
                  <c:v>2505</c:v>
                </c:pt>
                <c:pt idx="482">
                  <c:v>2189</c:v>
                </c:pt>
                <c:pt idx="483">
                  <c:v>2044</c:v>
                </c:pt>
                <c:pt idx="484">
                  <c:v>3491</c:v>
                </c:pt>
                <c:pt idx="485">
                  <c:v>2725</c:v>
                </c:pt>
                <c:pt idx="486">
                  <c:v>2336</c:v>
                </c:pt>
                <c:pt idx="487">
                  <c:v>1690</c:v>
                </c:pt>
                <c:pt idx="488">
                  <c:v>1497</c:v>
                </c:pt>
                <c:pt idx="489">
                  <c:v>2859</c:v>
                </c:pt>
                <c:pt idx="490">
                  <c:v>3014</c:v>
                </c:pt>
                <c:pt idx="491">
                  <c:v>1878</c:v>
                </c:pt>
                <c:pt idx="492">
                  <c:v>2066</c:v>
                </c:pt>
                <c:pt idx="493">
                  <c:v>2894</c:v>
                </c:pt>
                <c:pt idx="494">
                  <c:v>2270</c:v>
                </c:pt>
                <c:pt idx="495">
                  <c:v>1996</c:v>
                </c:pt>
                <c:pt idx="496">
                  <c:v>2754</c:v>
                </c:pt>
                <c:pt idx="497">
                  <c:v>3147</c:v>
                </c:pt>
                <c:pt idx="498">
                  <c:v>2473</c:v>
                </c:pt>
                <c:pt idx="499">
                  <c:v>1843</c:v>
                </c:pt>
                <c:pt idx="500">
                  <c:v>2195</c:v>
                </c:pt>
                <c:pt idx="501">
                  <c:v>1334</c:v>
                </c:pt>
                <c:pt idx="502">
                  <c:v>2297</c:v>
                </c:pt>
                <c:pt idx="503">
                  <c:v>1742</c:v>
                </c:pt>
                <c:pt idx="504">
                  <c:v>2828</c:v>
                </c:pt>
                <c:pt idx="505">
                  <c:v>1953</c:v>
                </c:pt>
                <c:pt idx="506">
                  <c:v>1604</c:v>
                </c:pt>
                <c:pt idx="507">
                  <c:v>2671</c:v>
                </c:pt>
                <c:pt idx="508">
                  <c:v>1906</c:v>
                </c:pt>
                <c:pt idx="509">
                  <c:v>1878</c:v>
                </c:pt>
                <c:pt idx="510">
                  <c:v>2421</c:v>
                </c:pt>
                <c:pt idx="511">
                  <c:v>3784</c:v>
                </c:pt>
                <c:pt idx="512">
                  <c:v>3145</c:v>
                </c:pt>
                <c:pt idx="513">
                  <c:v>2235</c:v>
                </c:pt>
                <c:pt idx="514">
                  <c:v>2754</c:v>
                </c:pt>
                <c:pt idx="515">
                  <c:v>2817</c:v>
                </c:pt>
                <c:pt idx="516">
                  <c:v>3795</c:v>
                </c:pt>
                <c:pt idx="517">
                  <c:v>1426</c:v>
                </c:pt>
                <c:pt idx="518">
                  <c:v>2338</c:v>
                </c:pt>
                <c:pt idx="519">
                  <c:v>1549</c:v>
                </c:pt>
                <c:pt idx="520">
                  <c:v>1368</c:v>
                </c:pt>
                <c:pt idx="521">
                  <c:v>2067</c:v>
                </c:pt>
                <c:pt idx="522">
                  <c:v>2222</c:v>
                </c:pt>
                <c:pt idx="523">
                  <c:v>2070</c:v>
                </c:pt>
                <c:pt idx="524">
                  <c:v>1902</c:v>
                </c:pt>
                <c:pt idx="525">
                  <c:v>2516</c:v>
                </c:pt>
                <c:pt idx="526">
                  <c:v>1698</c:v>
                </c:pt>
                <c:pt idx="527">
                  <c:v>2755</c:v>
                </c:pt>
                <c:pt idx="528">
                  <c:v>1842</c:v>
                </c:pt>
                <c:pt idx="529">
                  <c:v>2718</c:v>
                </c:pt>
                <c:pt idx="530">
                  <c:v>1658</c:v>
                </c:pt>
                <c:pt idx="531">
                  <c:v>3110</c:v>
                </c:pt>
                <c:pt idx="532">
                  <c:v>3004</c:v>
                </c:pt>
                <c:pt idx="533">
                  <c:v>2015</c:v>
                </c:pt>
                <c:pt idx="534">
                  <c:v>2086</c:v>
                </c:pt>
                <c:pt idx="535">
                  <c:v>3879</c:v>
                </c:pt>
                <c:pt idx="536">
                  <c:v>2282</c:v>
                </c:pt>
                <c:pt idx="537">
                  <c:v>2655</c:v>
                </c:pt>
                <c:pt idx="538">
                  <c:v>1819</c:v>
                </c:pt>
                <c:pt idx="539">
                  <c:v>2649</c:v>
                </c:pt>
                <c:pt idx="540">
                  <c:v>1589</c:v>
                </c:pt>
                <c:pt idx="541">
                  <c:v>1370</c:v>
                </c:pt>
                <c:pt idx="542">
                  <c:v>2120</c:v>
                </c:pt>
                <c:pt idx="543">
                  <c:v>2463</c:v>
                </c:pt>
                <c:pt idx="544">
                  <c:v>1780</c:v>
                </c:pt>
                <c:pt idx="545">
                  <c:v>2682</c:v>
                </c:pt>
                <c:pt idx="546">
                  <c:v>3004</c:v>
                </c:pt>
                <c:pt idx="547">
                  <c:v>1971</c:v>
                </c:pt>
                <c:pt idx="548">
                  <c:v>2386</c:v>
                </c:pt>
                <c:pt idx="549">
                  <c:v>3783</c:v>
                </c:pt>
                <c:pt idx="550">
                  <c:v>3006</c:v>
                </c:pt>
                <c:pt idx="551">
                  <c:v>2899</c:v>
                </c:pt>
                <c:pt idx="552">
                  <c:v>2636</c:v>
                </c:pt>
                <c:pt idx="553">
                  <c:v>2066</c:v>
                </c:pt>
                <c:pt idx="554">
                  <c:v>2262</c:v>
                </c:pt>
                <c:pt idx="555">
                  <c:v>3429</c:v>
                </c:pt>
                <c:pt idx="556">
                  <c:v>2609</c:v>
                </c:pt>
                <c:pt idx="557">
                  <c:v>1351</c:v>
                </c:pt>
                <c:pt idx="558">
                  <c:v>1341</c:v>
                </c:pt>
                <c:pt idx="559">
                  <c:v>2383</c:v>
                </c:pt>
                <c:pt idx="560">
                  <c:v>1838</c:v>
                </c:pt>
                <c:pt idx="561">
                  <c:v>1722</c:v>
                </c:pt>
                <c:pt idx="562">
                  <c:v>2704</c:v>
                </c:pt>
                <c:pt idx="563">
                  <c:v>2211</c:v>
                </c:pt>
                <c:pt idx="564">
                  <c:v>2496</c:v>
                </c:pt>
                <c:pt idx="565">
                  <c:v>1742</c:v>
                </c:pt>
                <c:pt idx="566">
                  <c:v>2643</c:v>
                </c:pt>
                <c:pt idx="567">
                  <c:v>2683</c:v>
                </c:pt>
                <c:pt idx="568">
                  <c:v>1850</c:v>
                </c:pt>
                <c:pt idx="569">
                  <c:v>2806</c:v>
                </c:pt>
                <c:pt idx="570">
                  <c:v>2859</c:v>
                </c:pt>
                <c:pt idx="571">
                  <c:v>3644</c:v>
                </c:pt>
                <c:pt idx="572">
                  <c:v>1910</c:v>
                </c:pt>
                <c:pt idx="573">
                  <c:v>1736</c:v>
                </c:pt>
                <c:pt idx="574">
                  <c:v>2266</c:v>
                </c:pt>
                <c:pt idx="575">
                  <c:v>1916</c:v>
                </c:pt>
                <c:pt idx="576">
                  <c:v>3328</c:v>
                </c:pt>
                <c:pt idx="577">
                  <c:v>2498</c:v>
                </c:pt>
                <c:pt idx="578">
                  <c:v>2553</c:v>
                </c:pt>
                <c:pt idx="579">
                  <c:v>1590</c:v>
                </c:pt>
                <c:pt idx="580">
                  <c:v>2229</c:v>
                </c:pt>
                <c:pt idx="581">
                  <c:v>1494</c:v>
                </c:pt>
                <c:pt idx="582">
                  <c:v>1032</c:v>
                </c:pt>
                <c:pt idx="583">
                  <c:v>1474</c:v>
                </c:pt>
                <c:pt idx="584">
                  <c:v>1491</c:v>
                </c:pt>
                <c:pt idx="585">
                  <c:v>2799</c:v>
                </c:pt>
                <c:pt idx="586">
                  <c:v>1897</c:v>
                </c:pt>
                <c:pt idx="587">
                  <c:v>2123</c:v>
                </c:pt>
                <c:pt idx="588">
                  <c:v>2613</c:v>
                </c:pt>
                <c:pt idx="589">
                  <c:v>2810</c:v>
                </c:pt>
                <c:pt idx="590">
                  <c:v>2975</c:v>
                </c:pt>
                <c:pt idx="591">
                  <c:v>1995</c:v>
                </c:pt>
                <c:pt idx="592">
                  <c:v>1947</c:v>
                </c:pt>
                <c:pt idx="593">
                  <c:v>2469</c:v>
                </c:pt>
                <c:pt idx="594">
                  <c:v>1972</c:v>
                </c:pt>
                <c:pt idx="595">
                  <c:v>2158</c:v>
                </c:pt>
                <c:pt idx="596">
                  <c:v>1973</c:v>
                </c:pt>
                <c:pt idx="597">
                  <c:v>1574</c:v>
                </c:pt>
                <c:pt idx="598">
                  <c:v>1821</c:v>
                </c:pt>
                <c:pt idx="599">
                  <c:v>2685</c:v>
                </c:pt>
                <c:pt idx="600">
                  <c:v>1848</c:v>
                </c:pt>
                <c:pt idx="601">
                  <c:v>1427</c:v>
                </c:pt>
                <c:pt idx="602">
                  <c:v>1792</c:v>
                </c:pt>
                <c:pt idx="603">
                  <c:v>1659</c:v>
                </c:pt>
                <c:pt idx="604">
                  <c:v>1821</c:v>
                </c:pt>
                <c:pt idx="605">
                  <c:v>1555</c:v>
                </c:pt>
                <c:pt idx="606">
                  <c:v>3089</c:v>
                </c:pt>
                <c:pt idx="607">
                  <c:v>1762</c:v>
                </c:pt>
                <c:pt idx="608">
                  <c:v>2666</c:v>
                </c:pt>
                <c:pt idx="609">
                  <c:v>2987</c:v>
                </c:pt>
                <c:pt idx="610">
                  <c:v>2423</c:v>
                </c:pt>
                <c:pt idx="611">
                  <c:v>2250</c:v>
                </c:pt>
                <c:pt idx="612">
                  <c:v>2712</c:v>
                </c:pt>
                <c:pt idx="613">
                  <c:v>2096</c:v>
                </c:pt>
                <c:pt idx="614">
                  <c:v>2940</c:v>
                </c:pt>
                <c:pt idx="615">
                  <c:v>1740</c:v>
                </c:pt>
                <c:pt idx="616">
                  <c:v>2534</c:v>
                </c:pt>
                <c:pt idx="617">
                  <c:v>2847</c:v>
                </c:pt>
                <c:pt idx="618">
                  <c:v>1328</c:v>
                </c:pt>
                <c:pt idx="619">
                  <c:v>1630</c:v>
                </c:pt>
                <c:pt idx="620">
                  <c:v>2489</c:v>
                </c:pt>
                <c:pt idx="621">
                  <c:v>1248</c:v>
                </c:pt>
                <c:pt idx="622">
                  <c:v>2785</c:v>
                </c:pt>
                <c:pt idx="623">
                  <c:v>2281</c:v>
                </c:pt>
                <c:pt idx="624">
                  <c:v>2175</c:v>
                </c:pt>
                <c:pt idx="625">
                  <c:v>3008</c:v>
                </c:pt>
                <c:pt idx="626">
                  <c:v>1906</c:v>
                </c:pt>
                <c:pt idx="627">
                  <c:v>2990</c:v>
                </c:pt>
                <c:pt idx="628">
                  <c:v>3721</c:v>
                </c:pt>
                <c:pt idx="629">
                  <c:v>2947</c:v>
                </c:pt>
                <c:pt idx="630">
                  <c:v>3013</c:v>
                </c:pt>
                <c:pt idx="631">
                  <c:v>2345</c:v>
                </c:pt>
                <c:pt idx="632">
                  <c:v>1869</c:v>
                </c:pt>
                <c:pt idx="633">
                  <c:v>2223</c:v>
                </c:pt>
                <c:pt idx="634">
                  <c:v>2272</c:v>
                </c:pt>
                <c:pt idx="635">
                  <c:v>1141</c:v>
                </c:pt>
                <c:pt idx="636">
                  <c:v>1393</c:v>
                </c:pt>
                <c:pt idx="637">
                  <c:v>2181</c:v>
                </c:pt>
                <c:pt idx="638">
                  <c:v>2926</c:v>
                </c:pt>
                <c:pt idx="639">
                  <c:v>1899</c:v>
                </c:pt>
                <c:pt idx="640">
                  <c:v>1889</c:v>
                </c:pt>
                <c:pt idx="641">
                  <c:v>3586</c:v>
                </c:pt>
                <c:pt idx="642">
                  <c:v>2846</c:v>
                </c:pt>
                <c:pt idx="643">
                  <c:v>1962</c:v>
                </c:pt>
                <c:pt idx="644">
                  <c:v>3841</c:v>
                </c:pt>
                <c:pt idx="645">
                  <c:v>2799</c:v>
                </c:pt>
                <c:pt idx="646">
                  <c:v>2260</c:v>
                </c:pt>
                <c:pt idx="647">
                  <c:v>3061</c:v>
                </c:pt>
                <c:pt idx="648">
                  <c:v>3172</c:v>
                </c:pt>
                <c:pt idx="649">
                  <c:v>2832</c:v>
                </c:pt>
                <c:pt idx="650">
                  <c:v>1276</c:v>
                </c:pt>
                <c:pt idx="651">
                  <c:v>1359</c:v>
                </c:pt>
                <c:pt idx="652">
                  <c:v>2645</c:v>
                </c:pt>
                <c:pt idx="653">
                  <c:v>1665</c:v>
                </c:pt>
                <c:pt idx="654">
                  <c:v>1693</c:v>
                </c:pt>
                <c:pt idx="655">
                  <c:v>1903</c:v>
                </c:pt>
                <c:pt idx="656">
                  <c:v>1826</c:v>
                </c:pt>
                <c:pt idx="657">
                  <c:v>1855</c:v>
                </c:pt>
                <c:pt idx="658">
                  <c:v>1698</c:v>
                </c:pt>
                <c:pt idx="659">
                  <c:v>2804</c:v>
                </c:pt>
                <c:pt idx="660">
                  <c:v>2499</c:v>
                </c:pt>
                <c:pt idx="661">
                  <c:v>2131</c:v>
                </c:pt>
                <c:pt idx="662">
                  <c:v>2232</c:v>
                </c:pt>
                <c:pt idx="663">
                  <c:v>3788</c:v>
                </c:pt>
                <c:pt idx="664">
                  <c:v>2735</c:v>
                </c:pt>
                <c:pt idx="665">
                  <c:v>3069</c:v>
                </c:pt>
                <c:pt idx="666">
                  <c:v>2954</c:v>
                </c:pt>
                <c:pt idx="667">
                  <c:v>1120</c:v>
                </c:pt>
                <c:pt idx="668">
                  <c:v>1212</c:v>
                </c:pt>
                <c:pt idx="669">
                  <c:v>1125</c:v>
                </c:pt>
                <c:pt idx="670">
                  <c:v>1240</c:v>
                </c:pt>
                <c:pt idx="671">
                  <c:v>1002</c:v>
                </c:pt>
                <c:pt idx="672">
                  <c:v>741</c:v>
                </c:pt>
                <c:pt idx="673">
                  <c:v>1623</c:v>
                </c:pt>
                <c:pt idx="674">
                  <c:v>928</c:v>
                </c:pt>
                <c:pt idx="675">
                  <c:v>1199</c:v>
                </c:pt>
                <c:pt idx="676">
                  <c:v>1976</c:v>
                </c:pt>
                <c:pt idx="677">
                  <c:v>1505</c:v>
                </c:pt>
                <c:pt idx="678">
                  <c:v>1452</c:v>
                </c:pt>
                <c:pt idx="679">
                  <c:v>1431</c:v>
                </c:pt>
                <c:pt idx="680">
                  <c:v>1849</c:v>
                </c:pt>
                <c:pt idx="681">
                  <c:v>1364</c:v>
                </c:pt>
                <c:pt idx="682">
                  <c:v>1853</c:v>
                </c:pt>
              </c:numCache>
            </c:numRef>
          </c:yVal>
          <c:smooth val="0"/>
          <c:extLst>
            <c:ext xmlns:c16="http://schemas.microsoft.com/office/drawing/2014/chart" uri="{C3380CC4-5D6E-409C-BE32-E72D297353CC}">
              <c16:uniqueId val="{00000001-FA84-4B86-B7FD-7493EE039327}"/>
            </c:ext>
          </c:extLst>
        </c:ser>
        <c:dLbls>
          <c:showLegendKey val="0"/>
          <c:showVal val="0"/>
          <c:showCatName val="0"/>
          <c:showSerName val="0"/>
          <c:showPercent val="0"/>
          <c:showBubbleSize val="0"/>
        </c:dLbls>
        <c:axId val="1876545840"/>
        <c:axId val="1876543920"/>
      </c:scatterChart>
      <c:valAx>
        <c:axId val="187654584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a:t>Total</a:t>
                </a:r>
                <a:r>
                  <a:rPr lang="en-US" sz="1400" baseline="0"/>
                  <a:t> Steps</a:t>
                </a:r>
                <a:endParaRPr lang="en-US" sz="1400"/>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76543920"/>
        <c:crosses val="autoZero"/>
        <c:crossBetween val="midCat"/>
      </c:valAx>
      <c:valAx>
        <c:axId val="18765439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1400"/>
                  <a:t>calories</a:t>
                </a:r>
              </a:p>
            </c:rich>
          </c:tx>
          <c:layout>
            <c:manualLayout>
              <c:xMode val="edge"/>
              <c:yMode val="edge"/>
              <c:x val="1.8018018018018018E-2"/>
              <c:y val="0.40821662416753068"/>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87654584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[belleproject.xlsx]Sheet2!PivotTable2</c:name>
    <c:fmtId val="22"/>
  </c:pivotSource>
  <c:chart>
    <c:autoTitleDeleted val="1"/>
    <c:pivotFmts>
      <c:pivotFmt>
        <c:idx val="0"/>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a:sp3d/>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view3D>
      <c:rotX val="15"/>
      <c:rotY val="20"/>
      <c:depthPercent val="100"/>
      <c:rAngAx val="1"/>
    </c:view3D>
    <c:floor>
      <c:thickness val="0"/>
      <c:spPr>
        <a:noFill/>
        <a:ln>
          <a:noFill/>
        </a:ln>
        <a:effectLst/>
        <a:sp3d/>
      </c:spPr>
    </c:floor>
    <c:sideWall>
      <c:thickness val="0"/>
      <c:spPr>
        <a:noFill/>
        <a:ln w="25400">
          <a:noFill/>
        </a:ln>
        <a:effectLst/>
        <a:sp3d/>
      </c:spPr>
    </c:sideWall>
    <c:backWall>
      <c:thickness val="0"/>
      <c:spPr>
        <a:noFill/>
        <a:ln w="25400">
          <a:noFill/>
        </a:ln>
        <a:effectLst/>
        <a:sp3d/>
      </c:spPr>
    </c:backWall>
    <c:plotArea>
      <c:layout/>
      <c:bar3DChart>
        <c:barDir val="col"/>
        <c:grouping val="clustered"/>
        <c:varyColors val="0"/>
        <c:dLbls>
          <c:showLegendKey val="0"/>
          <c:showVal val="0"/>
          <c:showCatName val="0"/>
          <c:showSerName val="0"/>
          <c:showPercent val="0"/>
          <c:showBubbleSize val="0"/>
        </c:dLbls>
        <c:gapWidth val="150"/>
        <c:shape val="box"/>
        <c:axId val="2015341183"/>
        <c:axId val="2015338303"/>
        <c:axId val="0"/>
      </c:bar3DChart>
      <c:catAx>
        <c:axId val="201534118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15338303"/>
        <c:crosses val="autoZero"/>
        <c:auto val="1"/>
        <c:lblAlgn val="ctr"/>
        <c:lblOffset val="100"/>
        <c:noMultiLvlLbl val="0"/>
      </c:catAx>
      <c:valAx>
        <c:axId val="2015338303"/>
        <c:scaling>
          <c:orientation val="minMax"/>
        </c:scaling>
        <c:delete val="0"/>
        <c:axPos val="l"/>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1534118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[belleproject.xlsx]Sheet2!PivotTable2</c:name>
    <c:fmtId val="25"/>
  </c:pivotSource>
  <c:chart>
    <c:autoTitleDeleted val="1"/>
    <c:pivotFmts>
      <c:pivotFmt>
        <c:idx val="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lineChart>
        <c:grouping val="standard"/>
        <c:varyColors val="0"/>
        <c:ser>
          <c:idx val="0"/>
          <c:order val="0"/>
          <c:tx>
            <c:strRef>
              <c:f>Sheet2!$B$3</c:f>
              <c:strCache>
                <c:ptCount val="1"/>
                <c:pt idx="0">
                  <c:v>Total</c:v>
                </c:pt>
              </c:strCache>
            </c:strRef>
          </c:tx>
          <c:spPr>
            <a:ln w="28575" cap="rnd">
              <a:solidFill>
                <a:schemeClr val="accent1"/>
              </a:solidFill>
              <a:round/>
            </a:ln>
            <a:effectLst/>
          </c:spPr>
          <c:marker>
            <c:symbol val="none"/>
          </c:marker>
          <c:cat>
            <c:strRef>
              <c:f>Sheet2!$A$4:$A$11</c:f>
              <c:strCache>
                <c:ptCount val="7"/>
                <c:pt idx="0">
                  <c:v>Sunday</c:v>
                </c:pt>
                <c:pt idx="1">
                  <c:v>Monday</c:v>
                </c:pt>
                <c:pt idx="2">
                  <c:v>Tuesday</c:v>
                </c:pt>
                <c:pt idx="3">
                  <c:v>Wednesday</c:v>
                </c:pt>
                <c:pt idx="4">
                  <c:v>Thursday</c:v>
                </c:pt>
                <c:pt idx="5">
                  <c:v>Friday</c:v>
                </c:pt>
                <c:pt idx="6">
                  <c:v>Saturday</c:v>
                </c:pt>
              </c:strCache>
            </c:strRef>
          </c:cat>
          <c:val>
            <c:numRef>
              <c:f>Sheet2!$B$4:$B$11</c:f>
              <c:numCache>
                <c:formatCode>0.00%</c:formatCode>
                <c:ptCount val="7"/>
                <c:pt idx="0">
                  <c:v>0.90508977615697728</c:v>
                </c:pt>
                <c:pt idx="1">
                  <c:v>0.91968620522069011</c:v>
                </c:pt>
                <c:pt idx="2">
                  <c:v>0.91094808821702256</c:v>
                </c:pt>
                <c:pt idx="3">
                  <c:v>0.92128524549884905</c:v>
                </c:pt>
                <c:pt idx="4">
                  <c:v>0.9226803165344285</c:v>
                </c:pt>
                <c:pt idx="5">
                  <c:v>0.92007137537728201</c:v>
                </c:pt>
                <c:pt idx="6">
                  <c:v>0.9149787116446888</c:v>
                </c:pt>
              </c:numCache>
            </c:numRef>
          </c:val>
          <c:smooth val="0"/>
          <c:extLst>
            <c:ext xmlns:c16="http://schemas.microsoft.com/office/drawing/2014/chart" uri="{C3380CC4-5D6E-409C-BE32-E72D297353CC}">
              <c16:uniqueId val="{00000000-F4E6-4AF4-896F-9BED5C54D029}"/>
            </c:ext>
          </c:extLst>
        </c:ser>
        <c:dLbls>
          <c:showLegendKey val="0"/>
          <c:showVal val="0"/>
          <c:showCatName val="0"/>
          <c:showSerName val="0"/>
          <c:showPercent val="0"/>
          <c:showBubbleSize val="0"/>
        </c:dLbls>
        <c:smooth val="0"/>
        <c:axId val="2015341183"/>
        <c:axId val="2015338303"/>
      </c:lineChart>
      <c:catAx>
        <c:axId val="2015341183"/>
        <c:scaling>
          <c:orientation val="minMax"/>
        </c:scaling>
        <c:delete val="0"/>
        <c:axPos val="b"/>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15338303"/>
        <c:crosses val="autoZero"/>
        <c:auto val="1"/>
        <c:lblAlgn val="ctr"/>
        <c:lblOffset val="100"/>
        <c:noMultiLvlLbl val="0"/>
      </c:catAx>
      <c:valAx>
        <c:axId val="2015338303"/>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1534118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pivotSource>
    <c:name>[gym_members_exercise_tracking_cleaned_Data.xlsx]Sheet2!PivotTable2</c:name>
    <c:fmtId val="94"/>
  </c:pivotSource>
  <c:chart>
    <c:autoTitleDeleted val="1"/>
    <c:pivotFmts>
      <c:pivotFmt>
        <c:idx val="0"/>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dk1">
              <a:tint val="88500"/>
            </a:schemeClr>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32237668812582571"/>
          <c:y val="8.3371741011187425E-2"/>
          <c:w val="0.65767713086822144"/>
          <c:h val="0.74231740246573763"/>
        </c:manualLayout>
      </c:layout>
      <c:lineChart>
        <c:grouping val="standard"/>
        <c:varyColors val="0"/>
        <c:ser>
          <c:idx val="0"/>
          <c:order val="0"/>
          <c:tx>
            <c:strRef>
              <c:f>Sheet2!$B$3</c:f>
              <c:strCache>
                <c:ptCount val="1"/>
                <c:pt idx="0">
                  <c:v>Average of Session_Duration (hours)</c:v>
                </c:pt>
              </c:strCache>
            </c:strRef>
          </c:tx>
          <c:spPr>
            <a:ln w="28575" cap="rnd">
              <a:solidFill>
                <a:schemeClr val="dk1">
                  <a:tint val="88500"/>
                </a:schemeClr>
              </a:solidFill>
              <a:round/>
            </a:ln>
            <a:effectLst/>
          </c:spPr>
          <c:marker>
            <c:symbol val="none"/>
          </c:marker>
          <c:cat>
            <c:strRef>
              <c:f>Sheet2!$A$4:$A$6</c:f>
              <c:strCache>
                <c:ptCount val="2"/>
                <c:pt idx="0">
                  <c:v>Female</c:v>
                </c:pt>
                <c:pt idx="1">
                  <c:v>Male</c:v>
                </c:pt>
              </c:strCache>
            </c:strRef>
          </c:cat>
          <c:val>
            <c:numRef>
              <c:f>Sheet2!$B$4:$B$6</c:f>
              <c:numCache>
                <c:formatCode>0.00</c:formatCode>
                <c:ptCount val="2"/>
                <c:pt idx="0">
                  <c:v>1.4042757821552727</c:v>
                </c:pt>
                <c:pt idx="1">
                  <c:v>1.3812203791469189</c:v>
                </c:pt>
              </c:numCache>
            </c:numRef>
          </c:val>
          <c:smooth val="0"/>
          <c:extLst>
            <c:ext xmlns:c16="http://schemas.microsoft.com/office/drawing/2014/chart" uri="{C3380CC4-5D6E-409C-BE32-E72D297353CC}">
              <c16:uniqueId val="{00000000-62DC-40B8-8E45-A77ADD4F0EED}"/>
            </c:ext>
          </c:extLst>
        </c:ser>
        <c:ser>
          <c:idx val="1"/>
          <c:order val="1"/>
          <c:tx>
            <c:strRef>
              <c:f>Sheet2!$C$3</c:f>
              <c:strCache>
                <c:ptCount val="1"/>
                <c:pt idx="0">
                  <c:v>Average of Workout_Frequency (days/week)</c:v>
                </c:pt>
              </c:strCache>
            </c:strRef>
          </c:tx>
          <c:spPr>
            <a:ln w="28575" cap="rnd">
              <a:solidFill>
                <a:schemeClr val="dk1">
                  <a:tint val="55000"/>
                </a:schemeClr>
              </a:solidFill>
              <a:round/>
            </a:ln>
            <a:effectLst/>
          </c:spPr>
          <c:marker>
            <c:symbol val="none"/>
          </c:marker>
          <c:cat>
            <c:strRef>
              <c:f>Sheet2!$A$4:$A$6</c:f>
              <c:strCache>
                <c:ptCount val="2"/>
                <c:pt idx="0">
                  <c:v>Female</c:v>
                </c:pt>
                <c:pt idx="1">
                  <c:v>Male</c:v>
                </c:pt>
              </c:strCache>
            </c:strRef>
          </c:cat>
          <c:val>
            <c:numRef>
              <c:f>Sheet2!$C$4:$C$6</c:f>
              <c:numCache>
                <c:formatCode>0.00</c:formatCode>
                <c:ptCount val="2"/>
                <c:pt idx="0">
                  <c:v>3.3797619047619047</c:v>
                </c:pt>
                <c:pt idx="1">
                  <c:v>3.3037214885954382</c:v>
                </c:pt>
              </c:numCache>
            </c:numRef>
          </c:val>
          <c:smooth val="0"/>
          <c:extLst>
            <c:ext xmlns:c16="http://schemas.microsoft.com/office/drawing/2014/chart" uri="{C3380CC4-5D6E-409C-BE32-E72D297353CC}">
              <c16:uniqueId val="{00000002-9CF8-42E8-8E59-67C556E19ADF}"/>
            </c:ext>
          </c:extLst>
        </c:ser>
        <c:dLbls>
          <c:showLegendKey val="0"/>
          <c:showVal val="0"/>
          <c:showCatName val="0"/>
          <c:showSerName val="0"/>
          <c:showPercent val="0"/>
          <c:showBubbleSize val="0"/>
        </c:dLbls>
        <c:smooth val="0"/>
        <c:axId val="93508703"/>
        <c:axId val="93514463"/>
      </c:lineChart>
      <c:catAx>
        <c:axId val="9350870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3514463"/>
        <c:crosses val="autoZero"/>
        <c:auto val="1"/>
        <c:lblAlgn val="ctr"/>
        <c:lblOffset val="100"/>
        <c:noMultiLvlLbl val="0"/>
      </c:catAx>
      <c:valAx>
        <c:axId val="93514463"/>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93508703"/>
        <c:crosses val="autoZero"/>
        <c:crossBetween val="between"/>
      </c:valAx>
      <c:dTable>
        <c:showHorzBorder val="1"/>
        <c:showVertBorder val="1"/>
        <c:showOutline val="1"/>
        <c:showKeys val="1"/>
        <c:spPr>
          <a:noFill/>
          <a:ln w="9525" cap="flat" cmpd="sng" algn="ctr">
            <a:solidFill>
              <a:schemeClr val="tx1">
                <a:lumMod val="15000"/>
                <a:lumOff val="85000"/>
              </a:schemeClr>
            </a:solidFill>
            <a:round/>
          </a:ln>
          <a:effectLst/>
        </c:spPr>
        <c:txPr>
          <a:bodyPr rot="0" spcFirstLastPara="1" vertOverflow="ellipsis" vert="horz" wrap="square" anchor="ctr" anchorCtr="1"/>
          <a:lstStyle/>
          <a:p>
            <a:pPr rtl="0">
              <a:defRPr sz="900" b="0" i="0" u="none" strike="noStrike" kern="1200" baseline="0">
                <a:solidFill>
                  <a:schemeClr val="tx1">
                    <a:lumMod val="65000"/>
                    <a:lumOff val="35000"/>
                  </a:schemeClr>
                </a:solidFill>
                <a:latin typeface="+mn-lt"/>
                <a:ea typeface="+mn-ea"/>
                <a:cs typeface="+mn-cs"/>
              </a:defRPr>
            </a:pPr>
            <a:endParaRPr lang="en-US"/>
          </a:p>
        </c:txPr>
      </c:dTable>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acrossLinear" id="2">
  <a:schemeClr val="accent1"/>
  <a:schemeClr val="accent2"/>
  <a:schemeClr val="accent3"/>
  <a:schemeClr val="accent4"/>
  <a:schemeClr val="accent5"/>
  <a:schemeClr val="accent6"/>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ACEFDD-FEBD-4794-8CFB-8A68E4A8B548}"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27B0E694-388D-4D6E-A6EA-6A5E14F01E8D}">
      <dgm:prSet/>
      <dgm:spPr/>
      <dgm:t>
        <a:bodyPr/>
        <a:lstStyle/>
        <a:p>
          <a:r>
            <a:rPr lang="en-US"/>
            <a:t>We see that most physical activity is done on weekdays.</a:t>
          </a:r>
        </a:p>
      </dgm:t>
    </dgm:pt>
    <dgm:pt modelId="{0435407B-DFD6-45EC-911C-2C14E4BC6393}" type="parTrans" cxnId="{BDA6203D-EB39-4DFD-953B-B2970398E9FE}">
      <dgm:prSet/>
      <dgm:spPr/>
      <dgm:t>
        <a:bodyPr/>
        <a:lstStyle/>
        <a:p>
          <a:endParaRPr lang="en-US"/>
        </a:p>
      </dgm:t>
    </dgm:pt>
    <dgm:pt modelId="{E04D2A15-D92D-4160-9F6A-7007E3906AE2}" type="sibTrans" cxnId="{BDA6203D-EB39-4DFD-953B-B2970398E9FE}">
      <dgm:prSet/>
      <dgm:spPr/>
      <dgm:t>
        <a:bodyPr/>
        <a:lstStyle/>
        <a:p>
          <a:endParaRPr lang="en-US"/>
        </a:p>
      </dgm:t>
    </dgm:pt>
    <dgm:pt modelId="{17AF7E60-1FA8-4449-AD3A-47A514E9432F}">
      <dgm:prSet/>
      <dgm:spPr/>
      <dgm:t>
        <a:bodyPr/>
        <a:lstStyle/>
        <a:p>
          <a:r>
            <a:rPr lang="en-US"/>
            <a:t>Reasons for this activity can be simplified to work, school and everyday responsibilities.</a:t>
          </a:r>
        </a:p>
      </dgm:t>
    </dgm:pt>
    <dgm:pt modelId="{62D8AE44-8D18-4E13-BDB6-8175892F5594}" type="parTrans" cxnId="{7689E604-7B69-40F4-842D-95A360196870}">
      <dgm:prSet/>
      <dgm:spPr/>
      <dgm:t>
        <a:bodyPr/>
        <a:lstStyle/>
        <a:p>
          <a:endParaRPr lang="en-US"/>
        </a:p>
      </dgm:t>
    </dgm:pt>
    <dgm:pt modelId="{209FDE8B-4DA1-4F51-A57C-5A4218BD3135}" type="sibTrans" cxnId="{7689E604-7B69-40F4-842D-95A360196870}">
      <dgm:prSet/>
      <dgm:spPr/>
      <dgm:t>
        <a:bodyPr/>
        <a:lstStyle/>
        <a:p>
          <a:endParaRPr lang="en-US"/>
        </a:p>
      </dgm:t>
    </dgm:pt>
    <dgm:pt modelId="{71CA9859-F4AA-4187-AA32-38BE6D7D2769}">
      <dgm:prSet/>
      <dgm:spPr/>
      <dgm:t>
        <a:bodyPr/>
        <a:lstStyle/>
        <a:p>
          <a:r>
            <a:rPr lang="en-US"/>
            <a:t>Weekends are treated as rest days with Sunday especially being the case. </a:t>
          </a:r>
        </a:p>
      </dgm:t>
    </dgm:pt>
    <dgm:pt modelId="{CC81E5BE-9179-4297-AAEE-1ABB75A4BAB9}" type="parTrans" cxnId="{7D09E7F0-E0B3-499E-848D-F03675A09A9E}">
      <dgm:prSet/>
      <dgm:spPr/>
      <dgm:t>
        <a:bodyPr/>
        <a:lstStyle/>
        <a:p>
          <a:endParaRPr lang="en-US"/>
        </a:p>
      </dgm:t>
    </dgm:pt>
    <dgm:pt modelId="{52304433-2CEF-4C98-B4E9-47680F7B14D1}" type="sibTrans" cxnId="{7D09E7F0-E0B3-499E-848D-F03675A09A9E}">
      <dgm:prSet/>
      <dgm:spPr/>
      <dgm:t>
        <a:bodyPr/>
        <a:lstStyle/>
        <a:p>
          <a:endParaRPr lang="en-US"/>
        </a:p>
      </dgm:t>
    </dgm:pt>
    <dgm:pt modelId="{ABBAF1B4-2B6D-4512-82BC-CFFD88EFDD84}" type="pres">
      <dgm:prSet presAssocID="{FFACEFDD-FEBD-4794-8CFB-8A68E4A8B548}" presName="linear" presStyleCnt="0">
        <dgm:presLayoutVars>
          <dgm:animLvl val="lvl"/>
          <dgm:resizeHandles val="exact"/>
        </dgm:presLayoutVars>
      </dgm:prSet>
      <dgm:spPr/>
    </dgm:pt>
    <dgm:pt modelId="{E0FCC99C-500E-4718-A1DC-225B91D3D929}" type="pres">
      <dgm:prSet presAssocID="{27B0E694-388D-4D6E-A6EA-6A5E14F01E8D}" presName="parentText" presStyleLbl="node1" presStyleIdx="0" presStyleCnt="3">
        <dgm:presLayoutVars>
          <dgm:chMax val="0"/>
          <dgm:bulletEnabled val="1"/>
        </dgm:presLayoutVars>
      </dgm:prSet>
      <dgm:spPr/>
    </dgm:pt>
    <dgm:pt modelId="{79678172-63B4-445C-BBFE-0A09FCF8F213}" type="pres">
      <dgm:prSet presAssocID="{E04D2A15-D92D-4160-9F6A-7007E3906AE2}" presName="spacer" presStyleCnt="0"/>
      <dgm:spPr/>
    </dgm:pt>
    <dgm:pt modelId="{E0CC2191-BA6D-47F4-BD3A-353CD623A464}" type="pres">
      <dgm:prSet presAssocID="{17AF7E60-1FA8-4449-AD3A-47A514E9432F}" presName="parentText" presStyleLbl="node1" presStyleIdx="1" presStyleCnt="3">
        <dgm:presLayoutVars>
          <dgm:chMax val="0"/>
          <dgm:bulletEnabled val="1"/>
        </dgm:presLayoutVars>
      </dgm:prSet>
      <dgm:spPr/>
    </dgm:pt>
    <dgm:pt modelId="{4814B265-9798-4DAA-886B-26EDADA007E6}" type="pres">
      <dgm:prSet presAssocID="{209FDE8B-4DA1-4F51-A57C-5A4218BD3135}" presName="spacer" presStyleCnt="0"/>
      <dgm:spPr/>
    </dgm:pt>
    <dgm:pt modelId="{E78B084E-EB27-4666-8483-28C41610AC9E}" type="pres">
      <dgm:prSet presAssocID="{71CA9859-F4AA-4187-AA32-38BE6D7D2769}" presName="parentText" presStyleLbl="node1" presStyleIdx="2" presStyleCnt="3">
        <dgm:presLayoutVars>
          <dgm:chMax val="0"/>
          <dgm:bulletEnabled val="1"/>
        </dgm:presLayoutVars>
      </dgm:prSet>
      <dgm:spPr/>
    </dgm:pt>
  </dgm:ptLst>
  <dgm:cxnLst>
    <dgm:cxn modelId="{7689E604-7B69-40F4-842D-95A360196870}" srcId="{FFACEFDD-FEBD-4794-8CFB-8A68E4A8B548}" destId="{17AF7E60-1FA8-4449-AD3A-47A514E9432F}" srcOrd="1" destOrd="0" parTransId="{62D8AE44-8D18-4E13-BDB6-8175892F5594}" sibTransId="{209FDE8B-4DA1-4F51-A57C-5A4218BD3135}"/>
    <dgm:cxn modelId="{DB5A950F-830B-4BCC-83AD-BD9590C08DDC}" type="presOf" srcId="{17AF7E60-1FA8-4449-AD3A-47A514E9432F}" destId="{E0CC2191-BA6D-47F4-BD3A-353CD623A464}" srcOrd="0" destOrd="0" presId="urn:microsoft.com/office/officeart/2005/8/layout/vList2"/>
    <dgm:cxn modelId="{BDA6203D-EB39-4DFD-953B-B2970398E9FE}" srcId="{FFACEFDD-FEBD-4794-8CFB-8A68E4A8B548}" destId="{27B0E694-388D-4D6E-A6EA-6A5E14F01E8D}" srcOrd="0" destOrd="0" parTransId="{0435407B-DFD6-45EC-911C-2C14E4BC6393}" sibTransId="{E04D2A15-D92D-4160-9F6A-7007E3906AE2}"/>
    <dgm:cxn modelId="{2D85CB5F-0E89-4A0E-94EF-BA9708689C99}" type="presOf" srcId="{71CA9859-F4AA-4187-AA32-38BE6D7D2769}" destId="{E78B084E-EB27-4666-8483-28C41610AC9E}" srcOrd="0" destOrd="0" presId="urn:microsoft.com/office/officeart/2005/8/layout/vList2"/>
    <dgm:cxn modelId="{D5500A87-6EA4-4963-A1FE-82C32FEE8F40}" type="presOf" srcId="{27B0E694-388D-4D6E-A6EA-6A5E14F01E8D}" destId="{E0FCC99C-500E-4718-A1DC-225B91D3D929}" srcOrd="0" destOrd="0" presId="urn:microsoft.com/office/officeart/2005/8/layout/vList2"/>
    <dgm:cxn modelId="{B57F58EA-9BB7-4DA5-A392-49A4ED6DC4A0}" type="presOf" srcId="{FFACEFDD-FEBD-4794-8CFB-8A68E4A8B548}" destId="{ABBAF1B4-2B6D-4512-82BC-CFFD88EFDD84}" srcOrd="0" destOrd="0" presId="urn:microsoft.com/office/officeart/2005/8/layout/vList2"/>
    <dgm:cxn modelId="{7D09E7F0-E0B3-499E-848D-F03675A09A9E}" srcId="{FFACEFDD-FEBD-4794-8CFB-8A68E4A8B548}" destId="{71CA9859-F4AA-4187-AA32-38BE6D7D2769}" srcOrd="2" destOrd="0" parTransId="{CC81E5BE-9179-4297-AAEE-1ABB75A4BAB9}" sibTransId="{52304433-2CEF-4C98-B4E9-47680F7B14D1}"/>
    <dgm:cxn modelId="{18ECCC53-60EE-4E5F-A32E-6FEDF7FB4F6B}" type="presParOf" srcId="{ABBAF1B4-2B6D-4512-82BC-CFFD88EFDD84}" destId="{E0FCC99C-500E-4718-A1DC-225B91D3D929}" srcOrd="0" destOrd="0" presId="urn:microsoft.com/office/officeart/2005/8/layout/vList2"/>
    <dgm:cxn modelId="{1C87BCC5-55A6-4533-8879-322491DAABA5}" type="presParOf" srcId="{ABBAF1B4-2B6D-4512-82BC-CFFD88EFDD84}" destId="{79678172-63B4-445C-BBFE-0A09FCF8F213}" srcOrd="1" destOrd="0" presId="urn:microsoft.com/office/officeart/2005/8/layout/vList2"/>
    <dgm:cxn modelId="{26BE901D-3409-4EED-92DC-3B7E79FA5FA4}" type="presParOf" srcId="{ABBAF1B4-2B6D-4512-82BC-CFFD88EFDD84}" destId="{E0CC2191-BA6D-47F4-BD3A-353CD623A464}" srcOrd="2" destOrd="0" presId="urn:microsoft.com/office/officeart/2005/8/layout/vList2"/>
    <dgm:cxn modelId="{CC24B77D-7BEB-4EEF-AE08-D578415C3EF9}" type="presParOf" srcId="{ABBAF1B4-2B6D-4512-82BC-CFFD88EFDD84}" destId="{4814B265-9798-4DAA-886B-26EDADA007E6}" srcOrd="3" destOrd="0" presId="urn:microsoft.com/office/officeart/2005/8/layout/vList2"/>
    <dgm:cxn modelId="{AF64A893-B034-44B3-A0CF-C0454A63321C}" type="presParOf" srcId="{ABBAF1B4-2B6D-4512-82BC-CFFD88EFDD84}" destId="{E78B084E-EB27-4666-8483-28C41610AC9E}"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45318F6-7D62-4834-B76E-E1C1BA2FC025}"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25591EE4-055F-4F16-9E1F-00639848A5AD}">
      <dgm:prSet/>
      <dgm:spPr/>
      <dgm:t>
        <a:bodyPr/>
        <a:lstStyle/>
        <a:p>
          <a:r>
            <a:rPr lang="en-US" dirty="0"/>
            <a:t>When we look at the line graph, we notice that the scatter points move away from the line. We also see the scatter points being almost 50-50 when it comes to calories. </a:t>
          </a:r>
        </a:p>
      </dgm:t>
    </dgm:pt>
    <dgm:pt modelId="{F1E9AE12-C40E-4198-A9B6-FED0BEF6E849}" type="parTrans" cxnId="{490DD45B-2CD7-4A24-B000-ED42AA727BE3}">
      <dgm:prSet/>
      <dgm:spPr/>
      <dgm:t>
        <a:bodyPr/>
        <a:lstStyle/>
        <a:p>
          <a:endParaRPr lang="en-US"/>
        </a:p>
      </dgm:t>
    </dgm:pt>
    <dgm:pt modelId="{FF2FEE4B-CF83-4302-95C3-7763D677FFB8}" type="sibTrans" cxnId="{490DD45B-2CD7-4A24-B000-ED42AA727BE3}">
      <dgm:prSet/>
      <dgm:spPr/>
      <dgm:t>
        <a:bodyPr/>
        <a:lstStyle/>
        <a:p>
          <a:endParaRPr lang="en-US"/>
        </a:p>
      </dgm:t>
    </dgm:pt>
    <dgm:pt modelId="{65E008EE-6912-4842-8E3A-984B65954F1B}">
      <dgm:prSet/>
      <dgm:spPr/>
      <dgm:t>
        <a:bodyPr/>
        <a:lstStyle/>
        <a:p>
          <a:r>
            <a:rPr lang="en-US"/>
            <a:t>This indicates that the number of steps do not correlate to the number of calories burned. </a:t>
          </a:r>
        </a:p>
      </dgm:t>
    </dgm:pt>
    <dgm:pt modelId="{08300B15-CA1C-4B03-980C-AEB371FEE377}" type="parTrans" cxnId="{4DD95339-108D-45F3-8A50-B9AE380A5963}">
      <dgm:prSet/>
      <dgm:spPr/>
      <dgm:t>
        <a:bodyPr/>
        <a:lstStyle/>
        <a:p>
          <a:endParaRPr lang="en-US"/>
        </a:p>
      </dgm:t>
    </dgm:pt>
    <dgm:pt modelId="{30A0F567-6A00-430B-B7AC-3F602B8D36C0}" type="sibTrans" cxnId="{4DD95339-108D-45F3-8A50-B9AE380A5963}">
      <dgm:prSet/>
      <dgm:spPr/>
      <dgm:t>
        <a:bodyPr/>
        <a:lstStyle/>
        <a:p>
          <a:endParaRPr lang="en-US"/>
        </a:p>
      </dgm:t>
    </dgm:pt>
    <dgm:pt modelId="{088803EF-29A9-47FB-9B54-28D8228EBE25}">
      <dgm:prSet/>
      <dgm:spPr/>
      <dgm:t>
        <a:bodyPr/>
        <a:lstStyle/>
        <a:p>
          <a:r>
            <a:rPr lang="en-US"/>
            <a:t>Below the line can be attributed to everyday activities such as working and life. </a:t>
          </a:r>
        </a:p>
      </dgm:t>
    </dgm:pt>
    <dgm:pt modelId="{44AF5463-6C36-4FE3-A7B0-679747FB8359}" type="parTrans" cxnId="{82F04DAF-F111-46AB-AC48-9DD70D0B808F}">
      <dgm:prSet/>
      <dgm:spPr/>
      <dgm:t>
        <a:bodyPr/>
        <a:lstStyle/>
        <a:p>
          <a:endParaRPr lang="en-US"/>
        </a:p>
      </dgm:t>
    </dgm:pt>
    <dgm:pt modelId="{B0E815F4-8043-430D-9689-84E05BF49BED}" type="sibTrans" cxnId="{82F04DAF-F111-46AB-AC48-9DD70D0B808F}">
      <dgm:prSet/>
      <dgm:spPr/>
      <dgm:t>
        <a:bodyPr/>
        <a:lstStyle/>
        <a:p>
          <a:endParaRPr lang="en-US"/>
        </a:p>
      </dgm:t>
    </dgm:pt>
    <dgm:pt modelId="{C30D2A40-F19B-43A2-8D6A-12D8A497F1AC}">
      <dgm:prSet/>
      <dgm:spPr/>
      <dgm:t>
        <a:bodyPr/>
        <a:lstStyle/>
        <a:p>
          <a:r>
            <a:rPr lang="en-US" dirty="0"/>
            <a:t>Above the line for those that do exercise which explains the higher calorie burned per step. </a:t>
          </a:r>
        </a:p>
      </dgm:t>
    </dgm:pt>
    <dgm:pt modelId="{EF7EE9D0-9327-4656-9207-616D71465A40}" type="parTrans" cxnId="{9124EAB7-29B7-49EB-9BC6-9A5A28A957C6}">
      <dgm:prSet/>
      <dgm:spPr/>
      <dgm:t>
        <a:bodyPr/>
        <a:lstStyle/>
        <a:p>
          <a:endParaRPr lang="en-US"/>
        </a:p>
      </dgm:t>
    </dgm:pt>
    <dgm:pt modelId="{23A826E5-448B-42D5-9BD8-14BEEF26E253}" type="sibTrans" cxnId="{9124EAB7-29B7-49EB-9BC6-9A5A28A957C6}">
      <dgm:prSet/>
      <dgm:spPr/>
      <dgm:t>
        <a:bodyPr/>
        <a:lstStyle/>
        <a:p>
          <a:endParaRPr lang="en-US"/>
        </a:p>
      </dgm:t>
    </dgm:pt>
    <dgm:pt modelId="{691962A5-BB59-4C8D-80A8-33BCA26D6A4C}" type="pres">
      <dgm:prSet presAssocID="{145318F6-7D62-4834-B76E-E1C1BA2FC025}" presName="linear" presStyleCnt="0">
        <dgm:presLayoutVars>
          <dgm:animLvl val="lvl"/>
          <dgm:resizeHandles val="exact"/>
        </dgm:presLayoutVars>
      </dgm:prSet>
      <dgm:spPr/>
    </dgm:pt>
    <dgm:pt modelId="{127A8BB9-1C32-4BCB-B940-A9F8D6DDF7FF}" type="pres">
      <dgm:prSet presAssocID="{25591EE4-055F-4F16-9E1F-00639848A5AD}" presName="parentText" presStyleLbl="node1" presStyleIdx="0" presStyleCnt="4">
        <dgm:presLayoutVars>
          <dgm:chMax val="0"/>
          <dgm:bulletEnabled val="1"/>
        </dgm:presLayoutVars>
      </dgm:prSet>
      <dgm:spPr/>
    </dgm:pt>
    <dgm:pt modelId="{2F78F6C1-AC76-439C-BB75-167983F13B7D}" type="pres">
      <dgm:prSet presAssocID="{FF2FEE4B-CF83-4302-95C3-7763D677FFB8}" presName="spacer" presStyleCnt="0"/>
      <dgm:spPr/>
    </dgm:pt>
    <dgm:pt modelId="{7E254AF6-54FB-40E1-8BE1-4F4F12A45F13}" type="pres">
      <dgm:prSet presAssocID="{65E008EE-6912-4842-8E3A-984B65954F1B}" presName="parentText" presStyleLbl="node1" presStyleIdx="1" presStyleCnt="4">
        <dgm:presLayoutVars>
          <dgm:chMax val="0"/>
          <dgm:bulletEnabled val="1"/>
        </dgm:presLayoutVars>
      </dgm:prSet>
      <dgm:spPr/>
    </dgm:pt>
    <dgm:pt modelId="{3C5A0170-4921-464E-B51E-350E3680C648}" type="pres">
      <dgm:prSet presAssocID="{30A0F567-6A00-430B-B7AC-3F602B8D36C0}" presName="spacer" presStyleCnt="0"/>
      <dgm:spPr/>
    </dgm:pt>
    <dgm:pt modelId="{27028BEC-5320-41A7-95B9-C2F32205DAB0}" type="pres">
      <dgm:prSet presAssocID="{088803EF-29A9-47FB-9B54-28D8228EBE25}" presName="parentText" presStyleLbl="node1" presStyleIdx="2" presStyleCnt="4">
        <dgm:presLayoutVars>
          <dgm:chMax val="0"/>
          <dgm:bulletEnabled val="1"/>
        </dgm:presLayoutVars>
      </dgm:prSet>
      <dgm:spPr/>
    </dgm:pt>
    <dgm:pt modelId="{1E5B2CE2-7F44-4530-A57B-2DBBCB7D8393}" type="pres">
      <dgm:prSet presAssocID="{B0E815F4-8043-430D-9689-84E05BF49BED}" presName="spacer" presStyleCnt="0"/>
      <dgm:spPr/>
    </dgm:pt>
    <dgm:pt modelId="{C3B43B86-4C69-4262-8C4F-F5BD495C9C63}" type="pres">
      <dgm:prSet presAssocID="{C30D2A40-F19B-43A2-8D6A-12D8A497F1AC}" presName="parentText" presStyleLbl="node1" presStyleIdx="3" presStyleCnt="4">
        <dgm:presLayoutVars>
          <dgm:chMax val="0"/>
          <dgm:bulletEnabled val="1"/>
        </dgm:presLayoutVars>
      </dgm:prSet>
      <dgm:spPr/>
    </dgm:pt>
  </dgm:ptLst>
  <dgm:cxnLst>
    <dgm:cxn modelId="{E3D49C0D-69CD-40D5-993A-CBD16070FFAF}" type="presOf" srcId="{145318F6-7D62-4834-B76E-E1C1BA2FC025}" destId="{691962A5-BB59-4C8D-80A8-33BCA26D6A4C}" srcOrd="0" destOrd="0" presId="urn:microsoft.com/office/officeart/2005/8/layout/vList2"/>
    <dgm:cxn modelId="{E90B3F2E-31AC-43A1-940B-E3A827A2BDF9}" type="presOf" srcId="{25591EE4-055F-4F16-9E1F-00639848A5AD}" destId="{127A8BB9-1C32-4BCB-B940-A9F8D6DDF7FF}" srcOrd="0" destOrd="0" presId="urn:microsoft.com/office/officeart/2005/8/layout/vList2"/>
    <dgm:cxn modelId="{4DD95339-108D-45F3-8A50-B9AE380A5963}" srcId="{145318F6-7D62-4834-B76E-E1C1BA2FC025}" destId="{65E008EE-6912-4842-8E3A-984B65954F1B}" srcOrd="1" destOrd="0" parTransId="{08300B15-CA1C-4B03-980C-AEB371FEE377}" sibTransId="{30A0F567-6A00-430B-B7AC-3F602B8D36C0}"/>
    <dgm:cxn modelId="{490DD45B-2CD7-4A24-B000-ED42AA727BE3}" srcId="{145318F6-7D62-4834-B76E-E1C1BA2FC025}" destId="{25591EE4-055F-4F16-9E1F-00639848A5AD}" srcOrd="0" destOrd="0" parTransId="{F1E9AE12-C40E-4198-A9B6-FED0BEF6E849}" sibTransId="{FF2FEE4B-CF83-4302-95C3-7763D677FFB8}"/>
    <dgm:cxn modelId="{8C1A2B5C-DFD4-4FEF-B9F8-C6557B16DCE9}" type="presOf" srcId="{C30D2A40-F19B-43A2-8D6A-12D8A497F1AC}" destId="{C3B43B86-4C69-4262-8C4F-F5BD495C9C63}" srcOrd="0" destOrd="0" presId="urn:microsoft.com/office/officeart/2005/8/layout/vList2"/>
    <dgm:cxn modelId="{82F04DAF-F111-46AB-AC48-9DD70D0B808F}" srcId="{145318F6-7D62-4834-B76E-E1C1BA2FC025}" destId="{088803EF-29A9-47FB-9B54-28D8228EBE25}" srcOrd="2" destOrd="0" parTransId="{44AF5463-6C36-4FE3-A7B0-679747FB8359}" sibTransId="{B0E815F4-8043-430D-9689-84E05BF49BED}"/>
    <dgm:cxn modelId="{9124EAB7-29B7-49EB-9BC6-9A5A28A957C6}" srcId="{145318F6-7D62-4834-B76E-E1C1BA2FC025}" destId="{C30D2A40-F19B-43A2-8D6A-12D8A497F1AC}" srcOrd="3" destOrd="0" parTransId="{EF7EE9D0-9327-4656-9207-616D71465A40}" sibTransId="{23A826E5-448B-42D5-9BD8-14BEEF26E253}"/>
    <dgm:cxn modelId="{886959F3-CB0A-4ADD-9D9E-BCBF5B23BA87}" type="presOf" srcId="{65E008EE-6912-4842-8E3A-984B65954F1B}" destId="{7E254AF6-54FB-40E1-8BE1-4F4F12A45F13}" srcOrd="0" destOrd="0" presId="urn:microsoft.com/office/officeart/2005/8/layout/vList2"/>
    <dgm:cxn modelId="{130C16FA-30BB-4A56-A369-DFF3D097F466}" type="presOf" srcId="{088803EF-29A9-47FB-9B54-28D8228EBE25}" destId="{27028BEC-5320-41A7-95B9-C2F32205DAB0}" srcOrd="0" destOrd="0" presId="urn:microsoft.com/office/officeart/2005/8/layout/vList2"/>
    <dgm:cxn modelId="{597F3F04-09D4-451D-9087-38FAE6DC9486}" type="presParOf" srcId="{691962A5-BB59-4C8D-80A8-33BCA26D6A4C}" destId="{127A8BB9-1C32-4BCB-B940-A9F8D6DDF7FF}" srcOrd="0" destOrd="0" presId="urn:microsoft.com/office/officeart/2005/8/layout/vList2"/>
    <dgm:cxn modelId="{A0BA61F0-6DF7-4DED-B13A-43AF286FFEC5}" type="presParOf" srcId="{691962A5-BB59-4C8D-80A8-33BCA26D6A4C}" destId="{2F78F6C1-AC76-439C-BB75-167983F13B7D}" srcOrd="1" destOrd="0" presId="urn:microsoft.com/office/officeart/2005/8/layout/vList2"/>
    <dgm:cxn modelId="{A795851E-89F1-477F-996C-79C573B6B140}" type="presParOf" srcId="{691962A5-BB59-4C8D-80A8-33BCA26D6A4C}" destId="{7E254AF6-54FB-40E1-8BE1-4F4F12A45F13}" srcOrd="2" destOrd="0" presId="urn:microsoft.com/office/officeart/2005/8/layout/vList2"/>
    <dgm:cxn modelId="{9C31403B-3A17-4484-8A60-CE25973E443D}" type="presParOf" srcId="{691962A5-BB59-4C8D-80A8-33BCA26D6A4C}" destId="{3C5A0170-4921-464E-B51E-350E3680C648}" srcOrd="3" destOrd="0" presId="urn:microsoft.com/office/officeart/2005/8/layout/vList2"/>
    <dgm:cxn modelId="{2A10C45A-B5DD-4217-9A7E-987CB6973956}" type="presParOf" srcId="{691962A5-BB59-4C8D-80A8-33BCA26D6A4C}" destId="{27028BEC-5320-41A7-95B9-C2F32205DAB0}" srcOrd="4" destOrd="0" presId="urn:microsoft.com/office/officeart/2005/8/layout/vList2"/>
    <dgm:cxn modelId="{29573523-A9C4-4266-9A3E-788130D98179}" type="presParOf" srcId="{691962A5-BB59-4C8D-80A8-33BCA26D6A4C}" destId="{1E5B2CE2-7F44-4530-A57B-2DBBCB7D8393}" srcOrd="5" destOrd="0" presId="urn:microsoft.com/office/officeart/2005/8/layout/vList2"/>
    <dgm:cxn modelId="{A539AD22-3651-40F4-B0DA-F904BB83D283}" type="presParOf" srcId="{691962A5-BB59-4C8D-80A8-33BCA26D6A4C}" destId="{C3B43B86-4C69-4262-8C4F-F5BD495C9C63}"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FCC99C-500E-4718-A1DC-225B91D3D929}">
      <dsp:nvSpPr>
        <dsp:cNvPr id="0" name=""/>
        <dsp:cNvSpPr/>
      </dsp:nvSpPr>
      <dsp:spPr>
        <a:xfrm>
          <a:off x="0" y="47645"/>
          <a:ext cx="6797675" cy="1790100"/>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We see that most physical activity is done on weekdays.</a:t>
          </a:r>
        </a:p>
      </dsp:txBody>
      <dsp:txXfrm>
        <a:off x="87385" y="135030"/>
        <a:ext cx="6622905" cy="1615330"/>
      </dsp:txXfrm>
    </dsp:sp>
    <dsp:sp modelId="{E0CC2191-BA6D-47F4-BD3A-353CD623A464}">
      <dsp:nvSpPr>
        <dsp:cNvPr id="0" name=""/>
        <dsp:cNvSpPr/>
      </dsp:nvSpPr>
      <dsp:spPr>
        <a:xfrm>
          <a:off x="0" y="1929906"/>
          <a:ext cx="6797675" cy="1790100"/>
        </a:xfrm>
        <a:prstGeom prst="roundRect">
          <a:avLst/>
        </a:prstGeom>
        <a:solidFill>
          <a:schemeClr val="accent2">
            <a:hueOff val="19519"/>
            <a:satOff val="-13438"/>
            <a:lumOff val="-3431"/>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Reasons for this activity can be simplified to work, school and everyday responsibilities.</a:t>
          </a:r>
        </a:p>
      </dsp:txBody>
      <dsp:txXfrm>
        <a:off x="87385" y="2017291"/>
        <a:ext cx="6622905" cy="1615330"/>
      </dsp:txXfrm>
    </dsp:sp>
    <dsp:sp modelId="{E78B084E-EB27-4666-8483-28C41610AC9E}">
      <dsp:nvSpPr>
        <dsp:cNvPr id="0" name=""/>
        <dsp:cNvSpPr/>
      </dsp:nvSpPr>
      <dsp:spPr>
        <a:xfrm>
          <a:off x="0" y="3812166"/>
          <a:ext cx="6797675" cy="1790100"/>
        </a:xfrm>
        <a:prstGeom prst="roundRect">
          <a:avLst/>
        </a:prstGeom>
        <a:solidFill>
          <a:schemeClr val="accent2">
            <a:hueOff val="39038"/>
            <a:satOff val="-26876"/>
            <a:lumOff val="-686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Weekends are treated as rest days with Sunday especially being the case. </a:t>
          </a:r>
        </a:p>
      </dsp:txBody>
      <dsp:txXfrm>
        <a:off x="87385" y="3899551"/>
        <a:ext cx="6622905" cy="16153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7A8BB9-1C32-4BCB-B940-A9F8D6DDF7FF}">
      <dsp:nvSpPr>
        <dsp:cNvPr id="0" name=""/>
        <dsp:cNvSpPr/>
      </dsp:nvSpPr>
      <dsp:spPr>
        <a:xfrm>
          <a:off x="0" y="424656"/>
          <a:ext cx="6797675" cy="1154789"/>
        </a:xfrm>
        <a:prstGeom prst="roundRect">
          <a:avLst/>
        </a:prstGeom>
        <a:solidFill>
          <a:schemeClr val="accent2">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When we look at the line graph, we notice that the scatter points move away from the line. We also see the scatter points being almost 50-50 when it comes to calories. </a:t>
          </a:r>
        </a:p>
      </dsp:txBody>
      <dsp:txXfrm>
        <a:off x="56372" y="481028"/>
        <a:ext cx="6684931" cy="1042045"/>
      </dsp:txXfrm>
    </dsp:sp>
    <dsp:sp modelId="{7E254AF6-54FB-40E1-8BE1-4F4F12A45F13}">
      <dsp:nvSpPr>
        <dsp:cNvPr id="0" name=""/>
        <dsp:cNvSpPr/>
      </dsp:nvSpPr>
      <dsp:spPr>
        <a:xfrm>
          <a:off x="0" y="1639926"/>
          <a:ext cx="6797675" cy="1154789"/>
        </a:xfrm>
        <a:prstGeom prst="roundRect">
          <a:avLst/>
        </a:prstGeom>
        <a:solidFill>
          <a:schemeClr val="accent2">
            <a:hueOff val="13013"/>
            <a:satOff val="-8959"/>
            <a:lumOff val="-228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This indicates that the number of steps do not correlate to the number of calories burned. </a:t>
          </a:r>
        </a:p>
      </dsp:txBody>
      <dsp:txXfrm>
        <a:off x="56372" y="1696298"/>
        <a:ext cx="6684931" cy="1042045"/>
      </dsp:txXfrm>
    </dsp:sp>
    <dsp:sp modelId="{27028BEC-5320-41A7-95B9-C2F32205DAB0}">
      <dsp:nvSpPr>
        <dsp:cNvPr id="0" name=""/>
        <dsp:cNvSpPr/>
      </dsp:nvSpPr>
      <dsp:spPr>
        <a:xfrm>
          <a:off x="0" y="2855196"/>
          <a:ext cx="6797675" cy="1154789"/>
        </a:xfrm>
        <a:prstGeom prst="roundRect">
          <a:avLst/>
        </a:prstGeom>
        <a:solidFill>
          <a:schemeClr val="accent2">
            <a:hueOff val="26025"/>
            <a:satOff val="-17917"/>
            <a:lumOff val="-4575"/>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a:t>Below the line can be attributed to everyday activities such as working and life. </a:t>
          </a:r>
        </a:p>
      </dsp:txBody>
      <dsp:txXfrm>
        <a:off x="56372" y="2911568"/>
        <a:ext cx="6684931" cy="1042045"/>
      </dsp:txXfrm>
    </dsp:sp>
    <dsp:sp modelId="{C3B43B86-4C69-4262-8C4F-F5BD495C9C63}">
      <dsp:nvSpPr>
        <dsp:cNvPr id="0" name=""/>
        <dsp:cNvSpPr/>
      </dsp:nvSpPr>
      <dsp:spPr>
        <a:xfrm>
          <a:off x="0" y="4070466"/>
          <a:ext cx="6797675" cy="1154789"/>
        </a:xfrm>
        <a:prstGeom prst="roundRect">
          <a:avLst/>
        </a:prstGeom>
        <a:solidFill>
          <a:schemeClr val="accent2">
            <a:hueOff val="39038"/>
            <a:satOff val="-26876"/>
            <a:lumOff val="-6863"/>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kern="1200" dirty="0"/>
            <a:t>Above the line for those that do exercise which explains the higher calorie burned per step. </a:t>
          </a:r>
        </a:p>
      </dsp:txBody>
      <dsp:txXfrm>
        <a:off x="56372" y="4126838"/>
        <a:ext cx="6684931" cy="104204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7BAFDD9-11C3-4590-8485-767FF0E72DF0}" type="datetimeFigureOut">
              <a:rPr lang="en-US" smtClean="0"/>
              <a:t>7/21/2025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8B1DE-EA0F-4FA9-8BC0-9533A0DD7C0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3597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AFDD9-11C3-4590-8485-767FF0E72DF0}" type="datetimeFigureOut">
              <a:rPr lang="en-US" smtClean="0"/>
              <a:t>7/21/2025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8B1DE-EA0F-4FA9-8BC0-9533A0DD7C04}" type="slidenum">
              <a:rPr lang="en-US" smtClean="0"/>
              <a:t>‹#›</a:t>
            </a:fld>
            <a:endParaRPr lang="en-US"/>
          </a:p>
        </p:txBody>
      </p:sp>
    </p:spTree>
    <p:extLst>
      <p:ext uri="{BB962C8B-B14F-4D97-AF65-F5344CB8AC3E}">
        <p14:creationId xmlns:p14="http://schemas.microsoft.com/office/powerpoint/2010/main" val="27486878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AFDD9-11C3-4590-8485-767FF0E72DF0}" type="datetimeFigureOut">
              <a:rPr lang="en-US" smtClean="0"/>
              <a:t>7/21/2025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8B1DE-EA0F-4FA9-8BC0-9533A0DD7C04}" type="slidenum">
              <a:rPr lang="en-US" smtClean="0"/>
              <a:t>‹#›</a:t>
            </a:fld>
            <a:endParaRPr lang="en-US"/>
          </a:p>
        </p:txBody>
      </p:sp>
    </p:spTree>
    <p:extLst>
      <p:ext uri="{BB962C8B-B14F-4D97-AF65-F5344CB8AC3E}">
        <p14:creationId xmlns:p14="http://schemas.microsoft.com/office/powerpoint/2010/main" val="1965834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AFDD9-11C3-4590-8485-767FF0E72DF0}" type="datetimeFigureOut">
              <a:rPr lang="en-US" smtClean="0"/>
              <a:t>7/21/2025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8B1DE-EA0F-4FA9-8BC0-9533A0DD7C04}" type="slidenum">
              <a:rPr lang="en-US" smtClean="0"/>
              <a:t>‹#›</a:t>
            </a:fld>
            <a:endParaRPr lang="en-US"/>
          </a:p>
        </p:txBody>
      </p:sp>
    </p:spTree>
    <p:extLst>
      <p:ext uri="{BB962C8B-B14F-4D97-AF65-F5344CB8AC3E}">
        <p14:creationId xmlns:p14="http://schemas.microsoft.com/office/powerpoint/2010/main" val="39049683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7BAFDD9-11C3-4590-8485-767FF0E72DF0}" type="datetimeFigureOut">
              <a:rPr lang="en-US" smtClean="0"/>
              <a:t>7/21/2025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4F8B1DE-EA0F-4FA9-8BC0-9533A0DD7C0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532504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7BAFDD9-11C3-4590-8485-767FF0E72DF0}" type="datetimeFigureOut">
              <a:rPr lang="en-US" smtClean="0"/>
              <a:t>7/21/2025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F8B1DE-EA0F-4FA9-8BC0-9533A0DD7C04}" type="slidenum">
              <a:rPr lang="en-US" smtClean="0"/>
              <a:t>‹#›</a:t>
            </a:fld>
            <a:endParaRPr lang="en-US"/>
          </a:p>
        </p:txBody>
      </p:sp>
    </p:spTree>
    <p:extLst>
      <p:ext uri="{BB962C8B-B14F-4D97-AF65-F5344CB8AC3E}">
        <p14:creationId xmlns:p14="http://schemas.microsoft.com/office/powerpoint/2010/main" val="6424559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7BAFDD9-11C3-4590-8485-767FF0E72DF0}" type="datetimeFigureOut">
              <a:rPr lang="en-US" smtClean="0"/>
              <a:t>7/21/2025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4F8B1DE-EA0F-4FA9-8BC0-9533A0DD7C04}" type="slidenum">
              <a:rPr lang="en-US" smtClean="0"/>
              <a:t>‹#›</a:t>
            </a:fld>
            <a:endParaRPr lang="en-US"/>
          </a:p>
        </p:txBody>
      </p:sp>
    </p:spTree>
    <p:extLst>
      <p:ext uri="{BB962C8B-B14F-4D97-AF65-F5344CB8AC3E}">
        <p14:creationId xmlns:p14="http://schemas.microsoft.com/office/powerpoint/2010/main" val="14591645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7BAFDD9-11C3-4590-8485-767FF0E72DF0}" type="datetimeFigureOut">
              <a:rPr lang="en-US" smtClean="0"/>
              <a:t>7/21/2025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4F8B1DE-EA0F-4FA9-8BC0-9533A0DD7C04}" type="slidenum">
              <a:rPr lang="en-US" smtClean="0"/>
              <a:t>‹#›</a:t>
            </a:fld>
            <a:endParaRPr lang="en-US"/>
          </a:p>
        </p:txBody>
      </p:sp>
    </p:spTree>
    <p:extLst>
      <p:ext uri="{BB962C8B-B14F-4D97-AF65-F5344CB8AC3E}">
        <p14:creationId xmlns:p14="http://schemas.microsoft.com/office/powerpoint/2010/main" val="18310229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7BAFDD9-11C3-4590-8485-767FF0E72DF0}" type="datetimeFigureOut">
              <a:rPr lang="en-US" smtClean="0"/>
              <a:t>7/21/2025</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C4F8B1DE-EA0F-4FA9-8BC0-9533A0DD7C04}" type="slidenum">
              <a:rPr lang="en-US" smtClean="0"/>
              <a:t>‹#›</a:t>
            </a:fld>
            <a:endParaRPr lang="en-US"/>
          </a:p>
        </p:txBody>
      </p:sp>
    </p:spTree>
    <p:extLst>
      <p:ext uri="{BB962C8B-B14F-4D97-AF65-F5344CB8AC3E}">
        <p14:creationId xmlns:p14="http://schemas.microsoft.com/office/powerpoint/2010/main" val="42760206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7BAFDD9-11C3-4590-8485-767FF0E72DF0}" type="datetimeFigureOut">
              <a:rPr lang="en-US" smtClean="0"/>
              <a:t>7/21/2025</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4F8B1DE-EA0F-4FA9-8BC0-9533A0DD7C04}" type="slidenum">
              <a:rPr lang="en-US" smtClean="0"/>
              <a:t>‹#›</a:t>
            </a:fld>
            <a:endParaRPr lang="en-US"/>
          </a:p>
        </p:txBody>
      </p:sp>
    </p:spTree>
    <p:extLst>
      <p:ext uri="{BB962C8B-B14F-4D97-AF65-F5344CB8AC3E}">
        <p14:creationId xmlns:p14="http://schemas.microsoft.com/office/powerpoint/2010/main" val="9487503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7BAFDD9-11C3-4590-8485-767FF0E72DF0}" type="datetimeFigureOut">
              <a:rPr lang="en-US" smtClean="0"/>
              <a:t>7/21/2025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4F8B1DE-EA0F-4FA9-8BC0-9533A0DD7C04}" type="slidenum">
              <a:rPr lang="en-US" smtClean="0"/>
              <a:t>‹#›</a:t>
            </a:fld>
            <a:endParaRPr lang="en-US"/>
          </a:p>
        </p:txBody>
      </p:sp>
    </p:spTree>
    <p:extLst>
      <p:ext uri="{BB962C8B-B14F-4D97-AF65-F5344CB8AC3E}">
        <p14:creationId xmlns:p14="http://schemas.microsoft.com/office/powerpoint/2010/main" val="4107359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7BAFDD9-11C3-4590-8485-767FF0E72DF0}" type="datetimeFigureOut">
              <a:rPr lang="en-US" smtClean="0"/>
              <a:t>7/21/2025</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4F8B1DE-EA0F-4FA9-8BC0-9533A0DD7C04}"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664282"/>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22D7E-9EA6-BE51-3AA3-55B0D17A2C63}"/>
              </a:ext>
            </a:extLst>
          </p:cNvPr>
          <p:cNvSpPr>
            <a:spLocks noGrp="1"/>
          </p:cNvSpPr>
          <p:nvPr>
            <p:ph type="ctrTitle"/>
          </p:nvPr>
        </p:nvSpPr>
        <p:spPr/>
        <p:txBody>
          <a:bodyPr>
            <a:normAutofit/>
          </a:bodyPr>
          <a:lstStyle/>
          <a:p>
            <a:r>
              <a:rPr lang="en-US" dirty="0"/>
              <a:t>Target Audience identification using Data Analytics </a:t>
            </a:r>
          </a:p>
        </p:txBody>
      </p:sp>
      <p:sp>
        <p:nvSpPr>
          <p:cNvPr id="3" name="Subtitle 2">
            <a:extLst>
              <a:ext uri="{FF2B5EF4-FFF2-40B4-BE49-F238E27FC236}">
                <a16:creationId xmlns:a16="http://schemas.microsoft.com/office/drawing/2014/main" id="{1A142D52-5E97-20FD-16BF-45AFD924DE26}"/>
              </a:ext>
            </a:extLst>
          </p:cNvPr>
          <p:cNvSpPr>
            <a:spLocks noGrp="1"/>
          </p:cNvSpPr>
          <p:nvPr>
            <p:ph type="subTitle" idx="1"/>
          </p:nvPr>
        </p:nvSpPr>
        <p:spPr/>
        <p:txBody>
          <a:bodyPr>
            <a:normAutofit fontScale="85000" lnSpcReduction="20000"/>
          </a:bodyPr>
          <a:lstStyle/>
          <a:p>
            <a:r>
              <a:rPr lang="en-US" dirty="0"/>
              <a:t>Bellabeats Case Study</a:t>
            </a:r>
          </a:p>
          <a:p>
            <a:r>
              <a:rPr lang="en-US" dirty="0"/>
              <a:t>Mustafa Nawab</a:t>
            </a:r>
          </a:p>
          <a:p>
            <a:r>
              <a:rPr lang="en-US" dirty="0"/>
              <a:t>June 29</a:t>
            </a:r>
            <a:r>
              <a:rPr lang="en-US" baseline="30000" dirty="0"/>
              <a:t>th</a:t>
            </a:r>
            <a:r>
              <a:rPr lang="en-US" dirty="0"/>
              <a:t> 2025</a:t>
            </a:r>
          </a:p>
        </p:txBody>
      </p:sp>
    </p:spTree>
    <p:extLst>
      <p:ext uri="{BB962C8B-B14F-4D97-AF65-F5344CB8AC3E}">
        <p14:creationId xmlns:p14="http://schemas.microsoft.com/office/powerpoint/2010/main" val="29183416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44CC594A-A820-450F-B363-C19201FCFE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59FAB3DA-E9ED-4574-ABCC-378BC0FF1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9F02498E-953A-56B3-0ED9-E4C8392D910D}"/>
              </a:ext>
            </a:extLst>
          </p:cNvPr>
          <p:cNvSpPr>
            <a:spLocks noGrp="1"/>
          </p:cNvSpPr>
          <p:nvPr>
            <p:ph type="title"/>
          </p:nvPr>
        </p:nvSpPr>
        <p:spPr>
          <a:xfrm>
            <a:off x="492370" y="516835"/>
            <a:ext cx="3084844" cy="2103875"/>
          </a:xfrm>
        </p:spPr>
        <p:txBody>
          <a:bodyPr>
            <a:normAutofit/>
          </a:bodyPr>
          <a:lstStyle/>
          <a:p>
            <a:r>
              <a:rPr lang="en-US" sz="3600">
                <a:solidFill>
                  <a:srgbClr val="FFFFFF"/>
                </a:solidFill>
              </a:rPr>
              <a:t>Sleep Efficiency Across the Week</a:t>
            </a:r>
          </a:p>
        </p:txBody>
      </p:sp>
      <p:sp>
        <p:nvSpPr>
          <p:cNvPr id="3" name="Content Placeholder 2">
            <a:extLst>
              <a:ext uri="{FF2B5EF4-FFF2-40B4-BE49-F238E27FC236}">
                <a16:creationId xmlns:a16="http://schemas.microsoft.com/office/drawing/2014/main" id="{299035B6-6363-92FD-9AA3-01080E41D306}"/>
              </a:ext>
            </a:extLst>
          </p:cNvPr>
          <p:cNvSpPr>
            <a:spLocks noGrp="1"/>
          </p:cNvSpPr>
          <p:nvPr>
            <p:ph idx="1"/>
          </p:nvPr>
        </p:nvSpPr>
        <p:spPr>
          <a:xfrm>
            <a:off x="492371" y="2653800"/>
            <a:ext cx="3084844" cy="3335519"/>
          </a:xfrm>
        </p:spPr>
        <p:txBody>
          <a:bodyPr>
            <a:normAutofit/>
          </a:bodyPr>
          <a:lstStyle/>
          <a:p>
            <a:pPr marL="0" indent="0">
              <a:buNone/>
            </a:pPr>
            <a:r>
              <a:rPr lang="en-US" sz="1500" dirty="0">
                <a:solidFill>
                  <a:srgbClr val="FFFFFF"/>
                </a:solidFill>
              </a:rPr>
              <a:t>Users sleep most efficiently midweek, with efficiency dropping by 5% on weekends. </a:t>
            </a:r>
          </a:p>
          <a:p>
            <a:pPr>
              <a:buFont typeface="Wingdings" panose="05000000000000000000" pitchFamily="2" charset="2"/>
              <a:buChar char="§"/>
            </a:pPr>
            <a:endParaRPr lang="en-US" sz="1500" dirty="0">
              <a:solidFill>
                <a:srgbClr val="FFFFFF"/>
              </a:solidFill>
            </a:endParaRPr>
          </a:p>
          <a:p>
            <a:endParaRPr lang="en-US" sz="1500" dirty="0">
              <a:solidFill>
                <a:srgbClr val="FFFFFF"/>
              </a:solidFill>
            </a:endParaRPr>
          </a:p>
        </p:txBody>
      </p:sp>
      <p:sp>
        <p:nvSpPr>
          <p:cNvPr id="29" name="Rectangle 28">
            <a:extLst>
              <a:ext uri="{FF2B5EF4-FFF2-40B4-BE49-F238E27FC236}">
                <a16:creationId xmlns:a16="http://schemas.microsoft.com/office/drawing/2014/main" id="{53B8D6B0-55D6-48DC-86D8-FD95D5F11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6" name="Chart 5">
            <a:extLst>
              <a:ext uri="{FF2B5EF4-FFF2-40B4-BE49-F238E27FC236}">
                <a16:creationId xmlns:a16="http://schemas.microsoft.com/office/drawing/2014/main" id="{D75586A8-A505-E019-AC40-1532DFDC3395}"/>
              </a:ext>
            </a:extLst>
          </p:cNvPr>
          <p:cNvGraphicFramePr>
            <a:graphicFrameLocks/>
          </p:cNvGraphicFramePr>
          <p:nvPr>
            <p:extLst>
              <p:ext uri="{D42A27DB-BD31-4B8C-83A1-F6EECF244321}">
                <p14:modId xmlns:p14="http://schemas.microsoft.com/office/powerpoint/2010/main" val="464265260"/>
              </p:ext>
            </p:extLst>
          </p:nvPr>
        </p:nvGraphicFramePr>
        <p:xfrm>
          <a:off x="4742017" y="640080"/>
          <a:ext cx="6798082" cy="557784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3">
            <a:extLst>
              <a:ext uri="{FF2B5EF4-FFF2-40B4-BE49-F238E27FC236}">
                <a16:creationId xmlns:a16="http://schemas.microsoft.com/office/drawing/2014/main" id="{D75586A8-A505-E019-AC40-1532DFDC3395}"/>
              </a:ext>
            </a:extLst>
          </p:cNvPr>
          <p:cNvGraphicFramePr>
            <a:graphicFrameLocks/>
          </p:cNvGraphicFramePr>
          <p:nvPr>
            <p:extLst>
              <p:ext uri="{D42A27DB-BD31-4B8C-83A1-F6EECF244321}">
                <p14:modId xmlns:p14="http://schemas.microsoft.com/office/powerpoint/2010/main" val="458893437"/>
              </p:ext>
            </p:extLst>
          </p:nvPr>
        </p:nvGraphicFramePr>
        <p:xfrm>
          <a:off x="4353478" y="1035843"/>
          <a:ext cx="7000875" cy="4176713"/>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07876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B5993E2-C02B-4335-ABA5-D8EC46555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C0B801A2-5622-4BE8-9AD2-C337A2CD0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433112F6-B6C7-B8F9-91AD-A024831E10C3}"/>
              </a:ext>
            </a:extLst>
          </p:cNvPr>
          <p:cNvSpPr>
            <a:spLocks noGrp="1"/>
          </p:cNvSpPr>
          <p:nvPr>
            <p:ph type="title"/>
          </p:nvPr>
        </p:nvSpPr>
        <p:spPr>
          <a:xfrm>
            <a:off x="492370" y="516835"/>
            <a:ext cx="3084844" cy="5772840"/>
          </a:xfrm>
        </p:spPr>
        <p:txBody>
          <a:bodyPr anchor="ctr">
            <a:normAutofit/>
          </a:bodyPr>
          <a:lstStyle/>
          <a:p>
            <a:r>
              <a:rPr lang="en-US" sz="3600" dirty="0">
                <a:solidFill>
                  <a:srgbClr val="FFFFFF"/>
                </a:solidFill>
              </a:rPr>
              <a:t>Comparing Gym Member Habits</a:t>
            </a:r>
            <a:br>
              <a:rPr lang="en-US" sz="3600" dirty="0">
                <a:solidFill>
                  <a:srgbClr val="FFFFFF"/>
                </a:solidFill>
              </a:rPr>
            </a:br>
            <a:br>
              <a:rPr lang="en-US" sz="3600" dirty="0">
                <a:solidFill>
                  <a:srgbClr val="FFFFFF"/>
                </a:solidFill>
              </a:rPr>
            </a:br>
            <a:r>
              <a:rPr lang="en-US" sz="1600" dirty="0">
                <a:solidFill>
                  <a:srgbClr val="FFFFFF"/>
                </a:solidFill>
              </a:rPr>
              <a:t>Here we can see that the average workout is about 1.39 hour with women averaging on the higher end. </a:t>
            </a:r>
            <a:br>
              <a:rPr lang="en-US" sz="1600" dirty="0">
                <a:solidFill>
                  <a:srgbClr val="FFFFFF"/>
                </a:solidFill>
              </a:rPr>
            </a:br>
            <a:br>
              <a:rPr lang="en-US" sz="1600" dirty="0">
                <a:solidFill>
                  <a:srgbClr val="FFFFFF"/>
                </a:solidFill>
              </a:rPr>
            </a:br>
            <a:r>
              <a:rPr lang="en-US" sz="1600" dirty="0">
                <a:solidFill>
                  <a:srgbClr val="FFFFFF"/>
                </a:solidFill>
              </a:rPr>
              <a:t>People tend to workout 3.5 days a week. </a:t>
            </a:r>
            <a:endParaRPr lang="en-US" sz="3600" dirty="0">
              <a:solidFill>
                <a:srgbClr val="FFFFFF"/>
              </a:solidFill>
            </a:endParaRPr>
          </a:p>
        </p:txBody>
      </p:sp>
      <p:sp>
        <p:nvSpPr>
          <p:cNvPr id="20" name="Rectangle 19">
            <a:extLst>
              <a:ext uri="{FF2B5EF4-FFF2-40B4-BE49-F238E27FC236}">
                <a16:creationId xmlns:a16="http://schemas.microsoft.com/office/drawing/2014/main" id="{B7AF614F-5BC3-4086-99F5-B87C5847A0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11" name="Content Placeholder 10">
            <a:extLst>
              <a:ext uri="{FF2B5EF4-FFF2-40B4-BE49-F238E27FC236}">
                <a16:creationId xmlns:a16="http://schemas.microsoft.com/office/drawing/2014/main" id="{44508004-9B53-836F-E424-8F750D5B1A0A}"/>
              </a:ext>
            </a:extLst>
          </p:cNvPr>
          <p:cNvGraphicFramePr>
            <a:graphicFrameLocks noGrp="1"/>
          </p:cNvGraphicFramePr>
          <p:nvPr>
            <p:ph idx="1"/>
            <p:extLst>
              <p:ext uri="{D42A27DB-BD31-4B8C-83A1-F6EECF244321}">
                <p14:modId xmlns:p14="http://schemas.microsoft.com/office/powerpoint/2010/main" val="2720776712"/>
              </p:ext>
            </p:extLst>
          </p:nvPr>
        </p:nvGraphicFramePr>
        <p:xfrm>
          <a:off x="4513664" y="746088"/>
          <a:ext cx="7003847" cy="564991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732385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F9B1D-AF61-4A7C-E7BB-5A168C6BCB0D}"/>
              </a:ext>
            </a:extLst>
          </p:cNvPr>
          <p:cNvSpPr>
            <a:spLocks noGrp="1"/>
          </p:cNvSpPr>
          <p:nvPr>
            <p:ph type="title"/>
          </p:nvPr>
        </p:nvSpPr>
        <p:spPr/>
        <p:txBody>
          <a:bodyPr/>
          <a:lstStyle/>
          <a:p>
            <a:r>
              <a:rPr lang="en-US" dirty="0"/>
              <a:t>Comparing Gym Member Habits</a:t>
            </a:r>
          </a:p>
        </p:txBody>
      </p:sp>
      <p:sp>
        <p:nvSpPr>
          <p:cNvPr id="3" name="Content Placeholder 2">
            <a:extLst>
              <a:ext uri="{FF2B5EF4-FFF2-40B4-BE49-F238E27FC236}">
                <a16:creationId xmlns:a16="http://schemas.microsoft.com/office/drawing/2014/main" id="{EBD41F03-343F-5E8F-A08B-899937A8E02F}"/>
              </a:ext>
            </a:extLst>
          </p:cNvPr>
          <p:cNvSpPr>
            <a:spLocks noGrp="1"/>
          </p:cNvSpPr>
          <p:nvPr>
            <p:ph idx="1"/>
          </p:nvPr>
        </p:nvSpPr>
        <p:spPr/>
        <p:txBody>
          <a:bodyPr/>
          <a:lstStyle/>
          <a:p>
            <a:r>
              <a:rPr lang="en-US" dirty="0"/>
              <a:t>When looking at </a:t>
            </a:r>
            <a:r>
              <a:rPr lang="en-US" dirty="0" err="1"/>
              <a:t>Bellabeat</a:t>
            </a:r>
            <a:r>
              <a:rPr lang="en-US" dirty="0"/>
              <a:t> customer data and comparing it to gym goer behavior we can see that the two do share some correlation too each if we aren’t tracking exercises.</a:t>
            </a:r>
          </a:p>
          <a:p>
            <a:r>
              <a:rPr lang="en-US" dirty="0" err="1"/>
              <a:t>Bellebeats</a:t>
            </a:r>
            <a:r>
              <a:rPr lang="en-US" dirty="0"/>
              <a:t> leaf customers focus more on everyday activity like steps, sleep and heartbeat measures while gym member trackers focus more on tracking their exercises but their activities as well. </a:t>
            </a:r>
          </a:p>
        </p:txBody>
      </p:sp>
    </p:spTree>
    <p:extLst>
      <p:ext uri="{BB962C8B-B14F-4D97-AF65-F5344CB8AC3E}">
        <p14:creationId xmlns:p14="http://schemas.microsoft.com/office/powerpoint/2010/main" val="26043547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2D285-9674-4600-B4E8-879600412C11}"/>
              </a:ext>
            </a:extLst>
          </p:cNvPr>
          <p:cNvSpPr>
            <a:spLocks noGrp="1"/>
          </p:cNvSpPr>
          <p:nvPr>
            <p:ph type="title"/>
          </p:nvPr>
        </p:nvSpPr>
        <p:spPr/>
        <p:txBody>
          <a:bodyPr/>
          <a:lstStyle/>
          <a:p>
            <a:r>
              <a:rPr lang="en-US" dirty="0"/>
              <a:t>Strategic Recommendations</a:t>
            </a:r>
          </a:p>
        </p:txBody>
      </p:sp>
      <p:sp>
        <p:nvSpPr>
          <p:cNvPr id="3" name="Content Placeholder 2">
            <a:extLst>
              <a:ext uri="{FF2B5EF4-FFF2-40B4-BE49-F238E27FC236}">
                <a16:creationId xmlns:a16="http://schemas.microsoft.com/office/drawing/2014/main" id="{3F465A2B-3B48-2288-4731-1BFD3EE151DB}"/>
              </a:ext>
            </a:extLst>
          </p:cNvPr>
          <p:cNvSpPr>
            <a:spLocks noGrp="1"/>
          </p:cNvSpPr>
          <p:nvPr>
            <p:ph idx="1"/>
          </p:nvPr>
        </p:nvSpPr>
        <p:spPr/>
        <p:txBody>
          <a:bodyPr/>
          <a:lstStyle/>
          <a:p>
            <a:pPr>
              <a:buFont typeface="Wingdings" panose="05000000000000000000" pitchFamily="2" charset="2"/>
              <a:buChar char="v"/>
            </a:pPr>
            <a:r>
              <a:rPr lang="en-US" dirty="0"/>
              <a:t>Gym members structured habits suggest a strong use case for leaf activity reminder and workout tracking. </a:t>
            </a:r>
          </a:p>
          <a:p>
            <a:pPr>
              <a:buFont typeface="Wingdings" panose="05000000000000000000" pitchFamily="2" charset="2"/>
              <a:buChar char="v"/>
            </a:pPr>
            <a:r>
              <a:rPr lang="en-US" dirty="0"/>
              <a:t>Promote weekday workout challenges when users are most active.</a:t>
            </a:r>
          </a:p>
          <a:p>
            <a:pPr>
              <a:buFont typeface="Wingdings" panose="05000000000000000000" pitchFamily="2" charset="2"/>
              <a:buChar char="v"/>
            </a:pPr>
            <a:r>
              <a:rPr lang="en-US" dirty="0"/>
              <a:t>Suggest guided sleep routines through the app on weekdays. </a:t>
            </a:r>
          </a:p>
          <a:p>
            <a:pPr>
              <a:buFont typeface="Wingdings" panose="05000000000000000000" pitchFamily="2" charset="2"/>
              <a:buChar char="v"/>
            </a:pPr>
            <a:r>
              <a:rPr lang="en-US" dirty="0"/>
              <a:t>Use </a:t>
            </a:r>
            <a:r>
              <a:rPr lang="en-US" dirty="0" err="1"/>
              <a:t>Leafs</a:t>
            </a:r>
            <a:r>
              <a:rPr lang="en-US" dirty="0"/>
              <a:t> habit tracking to encourage regular activity and rest. </a:t>
            </a:r>
          </a:p>
          <a:p>
            <a:pPr>
              <a:buFont typeface="Wingdings" panose="05000000000000000000" pitchFamily="2" charset="2"/>
              <a:buChar char="v"/>
            </a:pPr>
            <a:r>
              <a:rPr lang="en-US" dirty="0"/>
              <a:t>Market towards wellness-conscious women balancing fitness and stress. </a:t>
            </a:r>
          </a:p>
          <a:p>
            <a:endParaRPr lang="en-US" dirty="0"/>
          </a:p>
        </p:txBody>
      </p:sp>
    </p:spTree>
    <p:extLst>
      <p:ext uri="{BB962C8B-B14F-4D97-AF65-F5344CB8AC3E}">
        <p14:creationId xmlns:p14="http://schemas.microsoft.com/office/powerpoint/2010/main" val="668001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81FA28-AF34-6DD1-C674-BAD9B88D2AA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0BEFBA08-18A3-2C07-2008-A4468FB66C3D}"/>
              </a:ext>
            </a:extLst>
          </p:cNvPr>
          <p:cNvSpPr>
            <a:spLocks noGrp="1"/>
          </p:cNvSpPr>
          <p:nvPr>
            <p:ph idx="1"/>
          </p:nvPr>
        </p:nvSpPr>
        <p:spPr/>
        <p:txBody>
          <a:bodyPr/>
          <a:lstStyle/>
          <a:p>
            <a:r>
              <a:rPr lang="en-US" dirty="0" err="1"/>
              <a:t>Bellabeat</a:t>
            </a:r>
            <a:r>
              <a:rPr lang="en-US" dirty="0"/>
              <a:t> can leverage insights from user behavior to refine their marketing and app engagement strategy. Trends in activity, and sleep show clear opportunities to align product features with real world habits especially through leaf. </a:t>
            </a:r>
          </a:p>
        </p:txBody>
      </p:sp>
    </p:spTree>
    <p:extLst>
      <p:ext uri="{BB962C8B-B14F-4D97-AF65-F5344CB8AC3E}">
        <p14:creationId xmlns:p14="http://schemas.microsoft.com/office/powerpoint/2010/main" val="6051599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866777-DBAF-3F09-3197-EEF59DD08026}"/>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632A476C-ACF7-BD39-8E8A-309C19365675}"/>
              </a:ext>
            </a:extLst>
          </p:cNvPr>
          <p:cNvSpPr>
            <a:spLocks noGrp="1"/>
          </p:cNvSpPr>
          <p:nvPr>
            <p:ph idx="1"/>
            <p:extLst>
              <p:ext uri="{E7BDC344-281C-4309-B0C6-D0EE65EED2A8}">
                <p202:designPr xmlns:p202="http://schemas.microsoft.com/office/powerpoint/2020/02/main">
                  <p202:designTagLst/>
                </p202:designPr>
              </p:ext>
            </p:extLst>
          </p:nvPr>
        </p:nvSpPr>
        <p:spPr/>
        <p:txBody>
          <a:bodyPr/>
          <a:lstStyle/>
          <a:p>
            <a:r>
              <a:rPr lang="en-US" dirty="0"/>
              <a:t>The Data used for this case study is open source provided by Kaggle user Möbius. Fitbit case study can be found https://www.kaggle.com/arashnic/fitbit</a:t>
            </a:r>
          </a:p>
        </p:txBody>
      </p:sp>
    </p:spTree>
    <p:extLst>
      <p:ext uri="{BB962C8B-B14F-4D97-AF65-F5344CB8AC3E}">
        <p14:creationId xmlns:p14="http://schemas.microsoft.com/office/powerpoint/2010/main" val="19576015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EC1E4-CAF4-223B-3619-389C748380FE}"/>
              </a:ext>
            </a:extLst>
          </p:cNvPr>
          <p:cNvSpPr>
            <a:spLocks noGrp="1"/>
          </p:cNvSpPr>
          <p:nvPr>
            <p:ph type="title"/>
          </p:nvPr>
        </p:nvSpPr>
        <p:spPr/>
        <p:txBody>
          <a:bodyPr/>
          <a:lstStyle/>
          <a:p>
            <a:r>
              <a:rPr lang="en-US" dirty="0"/>
              <a:t>Business Task</a:t>
            </a:r>
          </a:p>
        </p:txBody>
      </p:sp>
      <p:sp>
        <p:nvSpPr>
          <p:cNvPr id="3" name="Content Placeholder 2">
            <a:extLst>
              <a:ext uri="{FF2B5EF4-FFF2-40B4-BE49-F238E27FC236}">
                <a16:creationId xmlns:a16="http://schemas.microsoft.com/office/drawing/2014/main" id="{3D245717-468F-2BEF-660A-DA31E860484C}"/>
              </a:ext>
            </a:extLst>
          </p:cNvPr>
          <p:cNvSpPr>
            <a:spLocks noGrp="1"/>
          </p:cNvSpPr>
          <p:nvPr>
            <p:ph idx="1"/>
          </p:nvPr>
        </p:nvSpPr>
        <p:spPr/>
        <p:txBody>
          <a:bodyPr/>
          <a:lstStyle/>
          <a:p>
            <a:r>
              <a:rPr lang="en-US" dirty="0"/>
              <a:t>The purpose of this case study was to gain insight into how people are using their smart devices and then use that information to give recommendations about how these trends can help Bellabeats marketing strategy.</a:t>
            </a:r>
          </a:p>
        </p:txBody>
      </p:sp>
    </p:spTree>
    <p:extLst>
      <p:ext uri="{BB962C8B-B14F-4D97-AF65-F5344CB8AC3E}">
        <p14:creationId xmlns:p14="http://schemas.microsoft.com/office/powerpoint/2010/main" val="1688820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6A9136D0-FC1E-CE3F-B06D-390141B2428A}"/>
              </a:ext>
            </a:extLst>
          </p:cNvPr>
          <p:cNvSpPr>
            <a:spLocks noGrp="1"/>
          </p:cNvSpPr>
          <p:nvPr>
            <p:ph type="title"/>
          </p:nvPr>
        </p:nvSpPr>
        <p:spPr>
          <a:xfrm>
            <a:off x="492370" y="605896"/>
            <a:ext cx="3084844" cy="5646208"/>
          </a:xfrm>
        </p:spPr>
        <p:txBody>
          <a:bodyPr anchor="ctr">
            <a:normAutofit/>
          </a:bodyPr>
          <a:lstStyle/>
          <a:p>
            <a:r>
              <a:rPr lang="en-US" sz="3600" dirty="0">
                <a:solidFill>
                  <a:srgbClr val="FFFFFF"/>
                </a:solidFill>
              </a:rPr>
              <a:t>Data Preparation</a:t>
            </a:r>
          </a:p>
        </p:txBody>
      </p:sp>
      <p:sp>
        <p:nvSpPr>
          <p:cNvPr id="12" name="Rectangle 11">
            <a:extLst>
              <a:ext uri="{FF2B5EF4-FFF2-40B4-BE49-F238E27FC236}">
                <a16:creationId xmlns:a16="http://schemas.microsoft.com/office/drawing/2014/main" id="{054B3F04-9EAC-45C0-B3CE-0387EEA10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 name="Content Placeholder 2">
            <a:extLst>
              <a:ext uri="{FF2B5EF4-FFF2-40B4-BE49-F238E27FC236}">
                <a16:creationId xmlns:a16="http://schemas.microsoft.com/office/drawing/2014/main" id="{AC2CE07E-F0F1-9D96-96DB-04E41F5B055C}"/>
              </a:ext>
            </a:extLst>
          </p:cNvPr>
          <p:cNvSpPr>
            <a:spLocks noGrp="1"/>
          </p:cNvSpPr>
          <p:nvPr>
            <p:ph idx="1"/>
          </p:nvPr>
        </p:nvSpPr>
        <p:spPr>
          <a:xfrm>
            <a:off x="4742016" y="605896"/>
            <a:ext cx="6413663" cy="5646208"/>
          </a:xfrm>
        </p:spPr>
        <p:txBody>
          <a:bodyPr anchor="ctr">
            <a:normAutofit/>
          </a:bodyPr>
          <a:lstStyle/>
          <a:p>
            <a:pPr>
              <a:buFont typeface="Wingdings" panose="05000000000000000000" pitchFamily="2" charset="2"/>
              <a:buChar char="§"/>
            </a:pPr>
            <a:r>
              <a:rPr lang="en-US" dirty="0"/>
              <a:t>Cleaned nulls, duplicates and formatting inconsistencies.</a:t>
            </a:r>
          </a:p>
          <a:p>
            <a:pPr>
              <a:buFont typeface="Wingdings" panose="05000000000000000000" pitchFamily="2" charset="2"/>
              <a:buChar char="§"/>
            </a:pPr>
            <a:r>
              <a:rPr lang="en-US" dirty="0"/>
              <a:t>Formatted timestamps, converted </a:t>
            </a:r>
            <a:r>
              <a:rPr lang="en-US" dirty="0" err="1"/>
              <a:t>LogIDs</a:t>
            </a:r>
            <a:r>
              <a:rPr lang="en-US" dirty="0"/>
              <a:t> to text</a:t>
            </a:r>
          </a:p>
          <a:p>
            <a:pPr>
              <a:buFont typeface="Wingdings" panose="05000000000000000000" pitchFamily="2" charset="2"/>
              <a:buChar char="§"/>
            </a:pPr>
            <a:r>
              <a:rPr lang="en-US" dirty="0"/>
              <a:t>Calculated helper columns (Days of Week, Sleep Efficiency)</a:t>
            </a:r>
          </a:p>
          <a:p>
            <a:pPr>
              <a:buFont typeface="Wingdings" panose="05000000000000000000" pitchFamily="2" charset="2"/>
              <a:buChar char="§"/>
            </a:pPr>
            <a:r>
              <a:rPr lang="en-US" dirty="0"/>
              <a:t>Merged datasets where necessary for multi-variable analysis.</a:t>
            </a:r>
          </a:p>
          <a:p>
            <a:endParaRPr lang="en-US" dirty="0"/>
          </a:p>
        </p:txBody>
      </p:sp>
    </p:spTree>
    <p:extLst>
      <p:ext uri="{BB962C8B-B14F-4D97-AF65-F5344CB8AC3E}">
        <p14:creationId xmlns:p14="http://schemas.microsoft.com/office/powerpoint/2010/main" val="23465790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59E417-65B1-8A0D-2F25-0B26745BA19C}"/>
              </a:ext>
            </a:extLst>
          </p:cNvPr>
          <p:cNvSpPr>
            <a:spLocks noGrp="1"/>
          </p:cNvSpPr>
          <p:nvPr>
            <p:ph type="title"/>
          </p:nvPr>
        </p:nvSpPr>
        <p:spPr/>
        <p:txBody>
          <a:bodyPr/>
          <a:lstStyle/>
          <a:p>
            <a:r>
              <a:rPr lang="en-US" dirty="0"/>
              <a:t>Metrics Explored</a:t>
            </a:r>
          </a:p>
        </p:txBody>
      </p:sp>
      <p:graphicFrame>
        <p:nvGraphicFramePr>
          <p:cNvPr id="5" name="Content Placeholder 4">
            <a:extLst>
              <a:ext uri="{FF2B5EF4-FFF2-40B4-BE49-F238E27FC236}">
                <a16:creationId xmlns:a16="http://schemas.microsoft.com/office/drawing/2014/main" id="{32E80B2C-2932-1D20-BCB4-F387ECB41F3C}"/>
              </a:ext>
            </a:extLst>
          </p:cNvPr>
          <p:cNvGraphicFramePr>
            <a:graphicFrameLocks noGrp="1"/>
          </p:cNvGraphicFramePr>
          <p:nvPr>
            <p:ph idx="1"/>
            <p:extLst>
              <p:ext uri="{D42A27DB-BD31-4B8C-83A1-F6EECF244321}">
                <p14:modId xmlns:p14="http://schemas.microsoft.com/office/powerpoint/2010/main" val="1713658202"/>
              </p:ext>
            </p:extLst>
          </p:nvPr>
        </p:nvGraphicFramePr>
        <p:xfrm>
          <a:off x="1096963" y="1846263"/>
          <a:ext cx="10058397" cy="2595880"/>
        </p:xfrm>
        <a:graphic>
          <a:graphicData uri="http://schemas.openxmlformats.org/drawingml/2006/table">
            <a:tbl>
              <a:tblPr firstRow="1" bandRow="1">
                <a:tableStyleId>{5C22544A-7EE6-4342-B048-85BDC9FD1C3A}</a:tableStyleId>
              </a:tblPr>
              <a:tblGrid>
                <a:gridCol w="3352799">
                  <a:extLst>
                    <a:ext uri="{9D8B030D-6E8A-4147-A177-3AD203B41FA5}">
                      <a16:colId xmlns:a16="http://schemas.microsoft.com/office/drawing/2014/main" val="651799376"/>
                    </a:ext>
                  </a:extLst>
                </a:gridCol>
                <a:gridCol w="3352799">
                  <a:extLst>
                    <a:ext uri="{9D8B030D-6E8A-4147-A177-3AD203B41FA5}">
                      <a16:colId xmlns:a16="http://schemas.microsoft.com/office/drawing/2014/main" val="2439474852"/>
                    </a:ext>
                  </a:extLst>
                </a:gridCol>
                <a:gridCol w="3352799">
                  <a:extLst>
                    <a:ext uri="{9D8B030D-6E8A-4147-A177-3AD203B41FA5}">
                      <a16:colId xmlns:a16="http://schemas.microsoft.com/office/drawing/2014/main" val="1942100746"/>
                    </a:ext>
                  </a:extLst>
                </a:gridCol>
              </a:tblGrid>
              <a:tr h="370840">
                <a:tc>
                  <a:txBody>
                    <a:bodyPr/>
                    <a:lstStyle/>
                    <a:p>
                      <a:pPr>
                        <a:buNone/>
                      </a:pPr>
                      <a:r>
                        <a:rPr lang="en-US" dirty="0"/>
                        <a:t>Metric</a:t>
                      </a:r>
                    </a:p>
                  </a:txBody>
                  <a:tcPr anchor="ctr"/>
                </a:tc>
                <a:tc>
                  <a:txBody>
                    <a:bodyPr/>
                    <a:lstStyle/>
                    <a:p>
                      <a:pPr>
                        <a:buNone/>
                      </a:pPr>
                      <a:r>
                        <a:rPr lang="en-US"/>
                        <a:t>Source</a:t>
                      </a:r>
                    </a:p>
                  </a:txBody>
                  <a:tcPr anchor="ctr"/>
                </a:tc>
                <a:tc>
                  <a:txBody>
                    <a:bodyPr/>
                    <a:lstStyle/>
                    <a:p>
                      <a:pPr>
                        <a:buNone/>
                      </a:pPr>
                      <a:r>
                        <a:rPr lang="en-US"/>
                        <a:t>Relevance</a:t>
                      </a:r>
                    </a:p>
                  </a:txBody>
                  <a:tcPr anchor="ctr"/>
                </a:tc>
                <a:extLst>
                  <a:ext uri="{0D108BD9-81ED-4DB2-BD59-A6C34878D82A}">
                    <a16:rowId xmlns:a16="http://schemas.microsoft.com/office/drawing/2014/main" val="1295667601"/>
                  </a:ext>
                </a:extLst>
              </a:tr>
              <a:tr h="370840">
                <a:tc>
                  <a:txBody>
                    <a:bodyPr/>
                    <a:lstStyle/>
                    <a:p>
                      <a:pPr>
                        <a:buNone/>
                      </a:pPr>
                      <a:r>
                        <a:rPr lang="en-US"/>
                        <a:t>Total Steps</a:t>
                      </a:r>
                    </a:p>
                  </a:txBody>
                  <a:tcPr anchor="ctr"/>
                </a:tc>
                <a:tc>
                  <a:txBody>
                    <a:bodyPr/>
                    <a:lstStyle/>
                    <a:p>
                      <a:pPr>
                        <a:buNone/>
                      </a:pPr>
                      <a:r>
                        <a:rPr lang="en-US"/>
                        <a:t>Fitbit</a:t>
                      </a:r>
                    </a:p>
                  </a:txBody>
                  <a:tcPr anchor="ctr"/>
                </a:tc>
                <a:tc>
                  <a:txBody>
                    <a:bodyPr/>
                    <a:lstStyle/>
                    <a:p>
                      <a:pPr>
                        <a:buNone/>
                      </a:pPr>
                      <a:r>
                        <a:rPr lang="en-US"/>
                        <a:t>Physical activity</a:t>
                      </a:r>
                    </a:p>
                  </a:txBody>
                  <a:tcPr anchor="ctr"/>
                </a:tc>
                <a:extLst>
                  <a:ext uri="{0D108BD9-81ED-4DB2-BD59-A6C34878D82A}">
                    <a16:rowId xmlns:a16="http://schemas.microsoft.com/office/drawing/2014/main" val="1409995142"/>
                  </a:ext>
                </a:extLst>
              </a:tr>
              <a:tr h="370840">
                <a:tc>
                  <a:txBody>
                    <a:bodyPr/>
                    <a:lstStyle/>
                    <a:p>
                      <a:pPr>
                        <a:buNone/>
                      </a:pPr>
                      <a:r>
                        <a:rPr lang="en-US"/>
                        <a:t>Calories Burned</a:t>
                      </a:r>
                    </a:p>
                  </a:txBody>
                  <a:tcPr anchor="ctr"/>
                </a:tc>
                <a:tc>
                  <a:txBody>
                    <a:bodyPr/>
                    <a:lstStyle/>
                    <a:p>
                      <a:pPr>
                        <a:buNone/>
                      </a:pPr>
                      <a:r>
                        <a:rPr lang="en-US"/>
                        <a:t>Fitbit</a:t>
                      </a:r>
                    </a:p>
                  </a:txBody>
                  <a:tcPr anchor="ctr"/>
                </a:tc>
                <a:tc>
                  <a:txBody>
                    <a:bodyPr/>
                    <a:lstStyle/>
                    <a:p>
                      <a:pPr>
                        <a:buNone/>
                      </a:pPr>
                      <a:r>
                        <a:rPr lang="en-US"/>
                        <a:t>Energy output</a:t>
                      </a:r>
                    </a:p>
                  </a:txBody>
                  <a:tcPr anchor="ctr"/>
                </a:tc>
                <a:extLst>
                  <a:ext uri="{0D108BD9-81ED-4DB2-BD59-A6C34878D82A}">
                    <a16:rowId xmlns:a16="http://schemas.microsoft.com/office/drawing/2014/main" val="1121824354"/>
                  </a:ext>
                </a:extLst>
              </a:tr>
              <a:tr h="370840">
                <a:tc>
                  <a:txBody>
                    <a:bodyPr/>
                    <a:lstStyle/>
                    <a:p>
                      <a:pPr>
                        <a:buNone/>
                      </a:pPr>
                      <a:r>
                        <a:rPr lang="en-US"/>
                        <a:t>Sleep Efficiency</a:t>
                      </a:r>
                    </a:p>
                  </a:txBody>
                  <a:tcPr anchor="ctr"/>
                </a:tc>
                <a:tc>
                  <a:txBody>
                    <a:bodyPr/>
                    <a:lstStyle/>
                    <a:p>
                      <a:pPr>
                        <a:buNone/>
                      </a:pPr>
                      <a:r>
                        <a:rPr lang="en-US"/>
                        <a:t>Fitbit</a:t>
                      </a:r>
                    </a:p>
                  </a:txBody>
                  <a:tcPr anchor="ctr"/>
                </a:tc>
                <a:tc>
                  <a:txBody>
                    <a:bodyPr/>
                    <a:lstStyle/>
                    <a:p>
                      <a:pPr>
                        <a:buNone/>
                      </a:pPr>
                      <a:r>
                        <a:rPr lang="en-US"/>
                        <a:t>Sleep quality</a:t>
                      </a:r>
                    </a:p>
                  </a:txBody>
                  <a:tcPr anchor="ctr"/>
                </a:tc>
                <a:extLst>
                  <a:ext uri="{0D108BD9-81ED-4DB2-BD59-A6C34878D82A}">
                    <a16:rowId xmlns:a16="http://schemas.microsoft.com/office/drawing/2014/main" val="1038073023"/>
                  </a:ext>
                </a:extLst>
              </a:tr>
              <a:tr h="370840">
                <a:tc>
                  <a:txBody>
                    <a:bodyPr/>
                    <a:lstStyle/>
                    <a:p>
                      <a:pPr>
                        <a:buNone/>
                      </a:pPr>
                      <a:r>
                        <a:rPr lang="en-US"/>
                        <a:t>Active Minutes</a:t>
                      </a:r>
                    </a:p>
                  </a:txBody>
                  <a:tcPr anchor="ctr"/>
                </a:tc>
                <a:tc>
                  <a:txBody>
                    <a:bodyPr/>
                    <a:lstStyle/>
                    <a:p>
                      <a:pPr>
                        <a:buNone/>
                      </a:pPr>
                      <a:r>
                        <a:rPr lang="en-US" dirty="0"/>
                        <a:t>Fitbit</a:t>
                      </a:r>
                    </a:p>
                  </a:txBody>
                  <a:tcPr anchor="ctr"/>
                </a:tc>
                <a:tc>
                  <a:txBody>
                    <a:bodyPr/>
                    <a:lstStyle/>
                    <a:p>
                      <a:pPr>
                        <a:buNone/>
                      </a:pPr>
                      <a:r>
                        <a:rPr lang="en-US"/>
                        <a:t>Intensity of exercise</a:t>
                      </a:r>
                    </a:p>
                  </a:txBody>
                  <a:tcPr anchor="ctr"/>
                </a:tc>
                <a:extLst>
                  <a:ext uri="{0D108BD9-81ED-4DB2-BD59-A6C34878D82A}">
                    <a16:rowId xmlns:a16="http://schemas.microsoft.com/office/drawing/2014/main" val="3916729830"/>
                  </a:ext>
                </a:extLst>
              </a:tr>
              <a:tr h="370840">
                <a:tc>
                  <a:txBody>
                    <a:bodyPr/>
                    <a:lstStyle/>
                    <a:p>
                      <a:pPr>
                        <a:buNone/>
                      </a:pPr>
                      <a:r>
                        <a:rPr lang="en-US"/>
                        <a:t>Workout Duration</a:t>
                      </a:r>
                    </a:p>
                  </a:txBody>
                  <a:tcPr anchor="ctr"/>
                </a:tc>
                <a:tc>
                  <a:txBody>
                    <a:bodyPr/>
                    <a:lstStyle/>
                    <a:p>
                      <a:pPr>
                        <a:buNone/>
                      </a:pPr>
                      <a:r>
                        <a:rPr lang="en-US"/>
                        <a:t>Gym Data</a:t>
                      </a:r>
                    </a:p>
                  </a:txBody>
                  <a:tcPr anchor="ctr"/>
                </a:tc>
                <a:tc>
                  <a:txBody>
                    <a:bodyPr/>
                    <a:lstStyle/>
                    <a:p>
                      <a:pPr>
                        <a:buNone/>
                      </a:pPr>
                      <a:r>
                        <a:rPr lang="en-US"/>
                        <a:t>Real-world usage tracking</a:t>
                      </a:r>
                    </a:p>
                  </a:txBody>
                  <a:tcPr anchor="ctr"/>
                </a:tc>
                <a:extLst>
                  <a:ext uri="{0D108BD9-81ED-4DB2-BD59-A6C34878D82A}">
                    <a16:rowId xmlns:a16="http://schemas.microsoft.com/office/drawing/2014/main" val="2538260552"/>
                  </a:ext>
                </a:extLst>
              </a:tr>
              <a:tr h="370840">
                <a:tc>
                  <a:txBody>
                    <a:bodyPr/>
                    <a:lstStyle/>
                    <a:p>
                      <a:pPr>
                        <a:buNone/>
                      </a:pPr>
                      <a:r>
                        <a:rPr lang="en-US"/>
                        <a:t>Day of Week</a:t>
                      </a:r>
                    </a:p>
                  </a:txBody>
                  <a:tcPr anchor="ctr"/>
                </a:tc>
                <a:tc>
                  <a:txBody>
                    <a:bodyPr/>
                    <a:lstStyle/>
                    <a:p>
                      <a:pPr>
                        <a:buNone/>
                      </a:pPr>
                      <a:r>
                        <a:rPr lang="en-US" dirty="0"/>
                        <a:t>Derived</a:t>
                      </a:r>
                    </a:p>
                  </a:txBody>
                  <a:tcPr anchor="ctr"/>
                </a:tc>
                <a:tc>
                  <a:txBody>
                    <a:bodyPr/>
                    <a:lstStyle/>
                    <a:p>
                      <a:pPr>
                        <a:buNone/>
                      </a:pPr>
                      <a:r>
                        <a:rPr lang="en-US" dirty="0"/>
                        <a:t>Behavioral trends</a:t>
                      </a:r>
                    </a:p>
                  </a:txBody>
                  <a:tcPr anchor="ctr"/>
                </a:tc>
                <a:extLst>
                  <a:ext uri="{0D108BD9-81ED-4DB2-BD59-A6C34878D82A}">
                    <a16:rowId xmlns:a16="http://schemas.microsoft.com/office/drawing/2014/main" val="1922403338"/>
                  </a:ext>
                </a:extLst>
              </a:tr>
            </a:tbl>
          </a:graphicData>
        </a:graphic>
      </p:graphicFrame>
    </p:spTree>
    <p:extLst>
      <p:ext uri="{BB962C8B-B14F-4D97-AF65-F5344CB8AC3E}">
        <p14:creationId xmlns:p14="http://schemas.microsoft.com/office/powerpoint/2010/main" val="37902252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E80720-23E6-4B89-B77E-04A7689F1B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D1D3CA1-3EB6-41F3-A419-8424B56BE6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309734E2-DF04-6A07-797C-B072AC36C30B}"/>
              </a:ext>
            </a:extLst>
          </p:cNvPr>
          <p:cNvSpPr>
            <a:spLocks noGrp="1"/>
          </p:cNvSpPr>
          <p:nvPr>
            <p:ph type="title"/>
          </p:nvPr>
        </p:nvSpPr>
        <p:spPr>
          <a:xfrm>
            <a:off x="1066800" y="5252936"/>
            <a:ext cx="10058400" cy="1028715"/>
          </a:xfrm>
        </p:spPr>
        <p:txBody>
          <a:bodyPr>
            <a:normAutofit/>
          </a:bodyPr>
          <a:lstStyle/>
          <a:p>
            <a:pPr algn="ctr"/>
            <a:r>
              <a:rPr lang="en-US" dirty="0">
                <a:solidFill>
                  <a:srgbClr val="FFFFFF"/>
                </a:solidFill>
              </a:rPr>
              <a:t>Physical Activity Patterns by Day</a:t>
            </a:r>
          </a:p>
        </p:txBody>
      </p:sp>
      <p:sp>
        <p:nvSpPr>
          <p:cNvPr id="13" name="Rectangle 12">
            <a:extLst>
              <a:ext uri="{FF2B5EF4-FFF2-40B4-BE49-F238E27FC236}">
                <a16:creationId xmlns:a16="http://schemas.microsoft.com/office/drawing/2014/main" id="{4D87F7B2-AA36-4B58-BC2C-1BBA135E8B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4" name="Content Placeholder 3">
            <a:extLst>
              <a:ext uri="{FF2B5EF4-FFF2-40B4-BE49-F238E27FC236}">
                <a16:creationId xmlns:a16="http://schemas.microsoft.com/office/drawing/2014/main" id="{C1BF20AA-1245-C509-8C39-AA50D24590C5}"/>
              </a:ext>
            </a:extLst>
          </p:cNvPr>
          <p:cNvGraphicFramePr>
            <a:graphicFrameLocks noGrp="1"/>
          </p:cNvGraphicFramePr>
          <p:nvPr>
            <p:ph idx="1"/>
            <p:extLst>
              <p:ext uri="{D42A27DB-BD31-4B8C-83A1-F6EECF244321}">
                <p14:modId xmlns:p14="http://schemas.microsoft.com/office/powerpoint/2010/main" val="2142250474"/>
              </p:ext>
            </p:extLst>
          </p:nvPr>
        </p:nvGraphicFramePr>
        <p:xfrm>
          <a:off x="643466" y="643467"/>
          <a:ext cx="10900477" cy="361924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29580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B5993E2-C02B-4335-ABA5-D8EC46555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0B801A2-5622-4BE8-9AD2-C337A2CD0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840BBC5D-C123-3CA2-8CA8-29842B7D6802}"/>
              </a:ext>
            </a:extLst>
          </p:cNvPr>
          <p:cNvSpPr>
            <a:spLocks noGrp="1"/>
          </p:cNvSpPr>
          <p:nvPr>
            <p:ph type="title"/>
          </p:nvPr>
        </p:nvSpPr>
        <p:spPr>
          <a:xfrm>
            <a:off x="492370" y="516835"/>
            <a:ext cx="3084844" cy="5772840"/>
          </a:xfrm>
        </p:spPr>
        <p:txBody>
          <a:bodyPr anchor="ctr">
            <a:normAutofit/>
          </a:bodyPr>
          <a:lstStyle/>
          <a:p>
            <a:r>
              <a:rPr lang="en-US" sz="3600">
                <a:solidFill>
                  <a:srgbClr val="FFFFFF"/>
                </a:solidFill>
              </a:rPr>
              <a:t>Physical Activity Patterns by Day</a:t>
            </a:r>
          </a:p>
        </p:txBody>
      </p:sp>
      <p:sp>
        <p:nvSpPr>
          <p:cNvPr id="13" name="Rectangle 12">
            <a:extLst>
              <a:ext uri="{FF2B5EF4-FFF2-40B4-BE49-F238E27FC236}">
                <a16:creationId xmlns:a16="http://schemas.microsoft.com/office/drawing/2014/main" id="{B7AF614F-5BC3-4086-99F5-B87C5847A0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5" name="Content Placeholder 2">
            <a:extLst>
              <a:ext uri="{FF2B5EF4-FFF2-40B4-BE49-F238E27FC236}">
                <a16:creationId xmlns:a16="http://schemas.microsoft.com/office/drawing/2014/main" id="{C9123DF0-8ED9-CFF8-D8F0-796C1DF1420F}"/>
              </a:ext>
            </a:extLst>
          </p:cNvPr>
          <p:cNvGraphicFramePr>
            <a:graphicFrameLocks noGrp="1"/>
          </p:cNvGraphicFramePr>
          <p:nvPr>
            <p:ph idx="1"/>
            <p:extLst>
              <p:ext uri="{D42A27DB-BD31-4B8C-83A1-F6EECF244321}">
                <p14:modId xmlns:p14="http://schemas.microsoft.com/office/powerpoint/2010/main" val="3991091429"/>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01163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4F5A65-EF31-D340-0422-41DE9E6AC9F3}"/>
              </a:ext>
            </a:extLst>
          </p:cNvPr>
          <p:cNvSpPr>
            <a:spLocks noGrp="1"/>
          </p:cNvSpPr>
          <p:nvPr>
            <p:ph type="title"/>
          </p:nvPr>
        </p:nvSpPr>
        <p:spPr/>
        <p:txBody>
          <a:bodyPr/>
          <a:lstStyle/>
          <a:p>
            <a:r>
              <a:rPr lang="en-US" dirty="0"/>
              <a:t>Relationship Between Steps and Calories</a:t>
            </a:r>
          </a:p>
        </p:txBody>
      </p:sp>
      <p:graphicFrame>
        <p:nvGraphicFramePr>
          <p:cNvPr id="11" name="Content Placeholder 10">
            <a:extLst>
              <a:ext uri="{FF2B5EF4-FFF2-40B4-BE49-F238E27FC236}">
                <a16:creationId xmlns:a16="http://schemas.microsoft.com/office/drawing/2014/main" id="{4BF65A70-E387-4DB0-A49A-BE357605C2B0}"/>
              </a:ext>
            </a:extLst>
          </p:cNvPr>
          <p:cNvGraphicFramePr>
            <a:graphicFrameLocks noGrp="1"/>
          </p:cNvGraphicFramePr>
          <p:nvPr>
            <p:ph idx="1"/>
          </p:nvPr>
        </p:nvGraphicFramePr>
        <p:xfrm>
          <a:off x="1096963" y="1846263"/>
          <a:ext cx="10058400" cy="402272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743909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B5993E2-C02B-4335-ABA5-D8EC465551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0B801A2-5622-4BE8-9AD2-C337A2CD0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0C500663-070C-D6AF-50B8-4F40DF44F927}"/>
              </a:ext>
            </a:extLst>
          </p:cNvPr>
          <p:cNvSpPr>
            <a:spLocks noGrp="1"/>
          </p:cNvSpPr>
          <p:nvPr>
            <p:ph type="title"/>
          </p:nvPr>
        </p:nvSpPr>
        <p:spPr>
          <a:xfrm>
            <a:off x="492370" y="516835"/>
            <a:ext cx="3084844" cy="5772840"/>
          </a:xfrm>
        </p:spPr>
        <p:txBody>
          <a:bodyPr anchor="ctr">
            <a:normAutofit/>
          </a:bodyPr>
          <a:lstStyle/>
          <a:p>
            <a:r>
              <a:rPr lang="en-US" sz="3600">
                <a:solidFill>
                  <a:srgbClr val="FFFFFF"/>
                </a:solidFill>
              </a:rPr>
              <a:t>Relationship Between Steps and Calories</a:t>
            </a:r>
          </a:p>
        </p:txBody>
      </p:sp>
      <p:sp>
        <p:nvSpPr>
          <p:cNvPr id="13" name="Rectangle 12">
            <a:extLst>
              <a:ext uri="{FF2B5EF4-FFF2-40B4-BE49-F238E27FC236}">
                <a16:creationId xmlns:a16="http://schemas.microsoft.com/office/drawing/2014/main" id="{B7AF614F-5BC3-4086-99F5-B87C5847A0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graphicFrame>
        <p:nvGraphicFramePr>
          <p:cNvPr id="5" name="Content Placeholder 2">
            <a:extLst>
              <a:ext uri="{FF2B5EF4-FFF2-40B4-BE49-F238E27FC236}">
                <a16:creationId xmlns:a16="http://schemas.microsoft.com/office/drawing/2014/main" id="{745EC04C-7672-B1F4-B594-4602A722A0C9}"/>
              </a:ext>
            </a:extLst>
          </p:cNvPr>
          <p:cNvGraphicFramePr>
            <a:graphicFrameLocks noGrp="1"/>
          </p:cNvGraphicFramePr>
          <p:nvPr>
            <p:ph idx="1"/>
            <p:extLst>
              <p:ext uri="{D42A27DB-BD31-4B8C-83A1-F6EECF244321}">
                <p14:modId xmlns:p14="http://schemas.microsoft.com/office/powerpoint/2010/main" val="3763187896"/>
              </p:ext>
            </p:extLst>
          </p:nvPr>
        </p:nvGraphicFramePr>
        <p:xfrm>
          <a:off x="4763128" y="639763"/>
          <a:ext cx="6797675" cy="564991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2724401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Narrow"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Retrospect</Template>
  <TotalTime>2586</TotalTime>
  <Words>530</Words>
  <Application>Microsoft Office PowerPoint</Application>
  <PresentationFormat>Widescreen</PresentationFormat>
  <Paragraphs>63</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Calibri</vt:lpstr>
      <vt:lpstr>Calibri Light</vt:lpstr>
      <vt:lpstr>Wingdings</vt:lpstr>
      <vt:lpstr>Retrospect</vt:lpstr>
      <vt:lpstr>Target Audience identification using Data Analytics </vt:lpstr>
      <vt:lpstr>Data Source</vt:lpstr>
      <vt:lpstr>Business Task</vt:lpstr>
      <vt:lpstr>Data Preparation</vt:lpstr>
      <vt:lpstr>Metrics Explored</vt:lpstr>
      <vt:lpstr>Physical Activity Patterns by Day</vt:lpstr>
      <vt:lpstr>Physical Activity Patterns by Day</vt:lpstr>
      <vt:lpstr>Relationship Between Steps and Calories</vt:lpstr>
      <vt:lpstr>Relationship Between Steps and Calories</vt:lpstr>
      <vt:lpstr>Sleep Efficiency Across the Week</vt:lpstr>
      <vt:lpstr>Comparing Gym Member Habits  Here we can see that the average workout is about 1.39 hour with women averaging on the higher end.   People tend to workout 3.5 days a week. </vt:lpstr>
      <vt:lpstr>Comparing Gym Member Habits</vt:lpstr>
      <vt:lpstr>Strategic Recommendations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mustafa nawab</dc:creator>
  <cp:lastModifiedBy>mustafa nawab</cp:lastModifiedBy>
  <cp:revision>12</cp:revision>
  <dcterms:created xsi:type="dcterms:W3CDTF">2025-06-29T04:38:59Z</dcterms:created>
  <dcterms:modified xsi:type="dcterms:W3CDTF">2025-07-22T05:19:37Z</dcterms:modified>
</cp:coreProperties>
</file>

<file path=docProps/thumbnail.jpeg>
</file>